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handoutMasterIdLst>
    <p:handoutMasterId r:id="rId55"/>
  </p:handoutMasterIdLst>
  <p:sldIdLst>
    <p:sldId id="258" r:id="rId2"/>
    <p:sldId id="257" r:id="rId3"/>
    <p:sldId id="259" r:id="rId4"/>
    <p:sldId id="260" r:id="rId5"/>
    <p:sldId id="262" r:id="rId6"/>
    <p:sldId id="264" r:id="rId7"/>
    <p:sldId id="271" r:id="rId8"/>
    <p:sldId id="267" r:id="rId9"/>
    <p:sldId id="265" r:id="rId10"/>
    <p:sldId id="272" r:id="rId11"/>
    <p:sldId id="266" r:id="rId12"/>
    <p:sldId id="268" r:id="rId13"/>
    <p:sldId id="269" r:id="rId14"/>
    <p:sldId id="273" r:id="rId15"/>
    <p:sldId id="274" r:id="rId16"/>
    <p:sldId id="275" r:id="rId17"/>
    <p:sldId id="576" r:id="rId18"/>
    <p:sldId id="583" r:id="rId19"/>
    <p:sldId id="584" r:id="rId20"/>
    <p:sldId id="585" r:id="rId21"/>
    <p:sldId id="586" r:id="rId22"/>
    <p:sldId id="290" r:id="rId23"/>
    <p:sldId id="291" r:id="rId24"/>
    <p:sldId id="292" r:id="rId25"/>
    <p:sldId id="276" r:id="rId26"/>
    <p:sldId id="587" r:id="rId27"/>
    <p:sldId id="295" r:id="rId28"/>
    <p:sldId id="297" r:id="rId29"/>
    <p:sldId id="299" r:id="rId30"/>
    <p:sldId id="298" r:id="rId31"/>
    <p:sldId id="589" r:id="rId32"/>
    <p:sldId id="590" r:id="rId33"/>
    <p:sldId id="591" r:id="rId34"/>
    <p:sldId id="600" r:id="rId35"/>
    <p:sldId id="601" r:id="rId36"/>
    <p:sldId id="594" r:id="rId37"/>
    <p:sldId id="595" r:id="rId38"/>
    <p:sldId id="593" r:id="rId39"/>
    <p:sldId id="592" r:id="rId40"/>
    <p:sldId id="596" r:id="rId41"/>
    <p:sldId id="597" r:id="rId42"/>
    <p:sldId id="598" r:id="rId43"/>
    <p:sldId id="599" r:id="rId44"/>
    <p:sldId id="602" r:id="rId45"/>
    <p:sldId id="603" r:id="rId46"/>
    <p:sldId id="604" r:id="rId47"/>
    <p:sldId id="605" r:id="rId48"/>
    <p:sldId id="263" r:id="rId49"/>
    <p:sldId id="609" r:id="rId50"/>
    <p:sldId id="606" r:id="rId51"/>
    <p:sldId id="607" r:id="rId52"/>
    <p:sldId id="283" r:id="rId53"/>
    <p:sldId id="608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3"/>
    <p:restoredTop sz="94617"/>
  </p:normalViewPr>
  <p:slideViewPr>
    <p:cSldViewPr snapToGrid="0" snapToObjects="1">
      <p:cViewPr varScale="1">
        <p:scale>
          <a:sx n="160" d="100"/>
          <a:sy n="16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80C57-E8D1-8948-A008-CAE9385C1F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66885-8B44-3047-9744-3219B455BB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09D00-D8AE-A846-9893-C09782E825E9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903CE-E87F-F54B-B67A-A25D2BB7EC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192C-1C21-E440-A8A2-8C5F0BE544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ACDCA-993E-854C-ABA1-E8119A1329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481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811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94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DA201616-FD1D-6A46-BAAD-D770F66F6500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FD7A0EF9-C73D-4347-912A-B0236065F154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812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75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7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1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7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28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9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inomial_distribution" TargetMode="Externa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rplingstats.wordpress.com/2014/02/05/binomial-normal-wilson/#more-11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Binomial_proportion_confidence_interval#Wilson_score_interv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.9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AB1DC0-C865-8A41-8562-F8DAF586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Неперсональные рекомендации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676974-F765-3D45-BDB9-3C2D2FE7E10D}"/>
              </a:ext>
            </a:extLst>
          </p:cNvPr>
          <p:cNvSpPr txBox="1"/>
          <p:nvPr/>
        </p:nvSpPr>
        <p:spPr>
          <a:xfrm>
            <a:off x="3804834" y="4607626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1377134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227A-31DF-7944-B058-4E8E6A3FE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Топ по среднему на</a:t>
            </a:r>
            <a:r>
              <a:rPr lang="en-US" dirty="0"/>
              <a:t> Amazon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2D802-19C9-684F-ACAF-CC08F125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7" y="2046840"/>
            <a:ext cx="11063024" cy="4132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AC5EF-64AD-634E-971D-2F6F1A1F811B}"/>
              </a:ext>
            </a:extLst>
          </p:cNvPr>
          <p:cNvSpPr txBox="1"/>
          <p:nvPr/>
        </p:nvSpPr>
        <p:spPr>
          <a:xfrm>
            <a:off x="5276657" y="1378836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Все ОК?</a:t>
            </a:r>
          </a:p>
        </p:txBody>
      </p:sp>
    </p:spTree>
    <p:extLst>
      <p:ext uri="{BB962C8B-B14F-4D97-AF65-F5344CB8AC3E}">
        <p14:creationId xmlns:p14="http://schemas.microsoft.com/office/powerpoint/2010/main" val="140366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7129-AFB2-AF4C-AD59-79B66A6D3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1196E-0699-154D-B03C-8B0DCDC89F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Если мало рейтингов, то </a:t>
            </a:r>
            <a:r>
              <a:rPr lang="ru-RU" u="sng" dirty="0"/>
              <a:t>оценка неуверенная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412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7801C-5039-5043-A540-A5ED1B2D6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Регуляризация среднего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C542FBD-7DB2-B044-BAE1-0314417D8345}"/>
              </a:ext>
            </a:extLst>
          </p:cNvPr>
          <p:cNvSpPr/>
          <p:nvPr/>
        </p:nvSpPr>
        <p:spPr>
          <a:xfrm>
            <a:off x="5614368" y="3877832"/>
            <a:ext cx="243378" cy="804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7661FB3-9D86-6941-9510-05E971E99BA2}"/>
              </a:ext>
            </a:extLst>
          </p:cNvPr>
          <p:cNvSpPr txBox="1"/>
          <p:nvPr/>
        </p:nvSpPr>
        <p:spPr>
          <a:xfrm>
            <a:off x="4878010" y="4744691"/>
            <a:ext cx="1870644" cy="1518304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316" marR="3081" algn="ctr">
              <a:lnSpc>
                <a:spcPts val="2899"/>
              </a:lnSpc>
              <a:spcBef>
                <a:spcPts val="240"/>
              </a:spcBef>
            </a:pPr>
            <a:r>
              <a:rPr sz="2486" spc="-6" dirty="0">
                <a:latin typeface="Arial"/>
                <a:cs typeface="Arial"/>
              </a:rPr>
              <a:t>ко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36" dirty="0">
                <a:latin typeface="Arial"/>
                <a:cs typeface="Arial"/>
              </a:rPr>
              <a:t>т</a:t>
            </a:r>
            <a:r>
              <a:rPr sz="2486" spc="-118" dirty="0">
                <a:latin typeface="Arial"/>
                <a:cs typeface="Arial"/>
              </a:rPr>
              <a:t>р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221" dirty="0">
                <a:latin typeface="Arial"/>
                <a:cs typeface="Arial"/>
              </a:rPr>
              <a:t>л</a:t>
            </a:r>
            <a:r>
              <a:rPr sz="2486" spc="-215" dirty="0">
                <a:latin typeface="Arial"/>
                <a:cs typeface="Arial"/>
              </a:rPr>
              <a:t>и</a:t>
            </a:r>
            <a:r>
              <a:rPr sz="2486" spc="-118" dirty="0">
                <a:latin typeface="Arial"/>
                <a:cs typeface="Arial"/>
              </a:rPr>
              <a:t>р</a:t>
            </a:r>
            <a:r>
              <a:rPr sz="2486" spc="-103" dirty="0">
                <a:latin typeface="Arial"/>
                <a:cs typeface="Arial"/>
              </a:rPr>
              <a:t>ует  </a:t>
            </a:r>
            <a:r>
              <a:rPr sz="2486" spc="-161" dirty="0">
                <a:latin typeface="Arial"/>
                <a:cs typeface="Arial"/>
              </a:rPr>
              <a:t>минимальное  </a:t>
            </a:r>
            <a:r>
              <a:rPr sz="2486" spc="-118" dirty="0">
                <a:latin typeface="Arial"/>
                <a:cs typeface="Arial"/>
              </a:rPr>
              <a:t>количество  </a:t>
            </a:r>
            <a:r>
              <a:rPr sz="2486" spc="-149" dirty="0">
                <a:latin typeface="Arial"/>
                <a:cs typeface="Arial"/>
              </a:rPr>
              <a:t>наблюдений</a:t>
            </a:r>
            <a:endParaRPr sz="2486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67AB5C2-0151-A747-9564-9F017A395F94}"/>
              </a:ext>
            </a:extLst>
          </p:cNvPr>
          <p:cNvSpPr txBox="1"/>
          <p:nvPr/>
        </p:nvSpPr>
        <p:spPr>
          <a:xfrm>
            <a:off x="6891943" y="3519747"/>
            <a:ext cx="2691601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spc="-158" dirty="0">
                <a:latin typeface="Arial"/>
                <a:cs typeface="Arial"/>
              </a:rPr>
              <a:t>глобальное</a:t>
            </a:r>
            <a:r>
              <a:rPr sz="2486" spc="-42" dirty="0">
                <a:latin typeface="Arial"/>
                <a:cs typeface="Arial"/>
              </a:rPr>
              <a:t> </a:t>
            </a:r>
            <a:r>
              <a:rPr sz="2486" spc="-158" dirty="0">
                <a:latin typeface="Arial"/>
                <a:cs typeface="Arial"/>
              </a:rPr>
              <a:t>среднее</a:t>
            </a:r>
            <a:endParaRPr sz="2486">
              <a:latin typeface="Arial"/>
              <a:cs typeface="Arial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6799535D-C40B-FA40-9E33-A16AFDF18EA7}"/>
              </a:ext>
            </a:extLst>
          </p:cNvPr>
          <p:cNvSpPr/>
          <p:nvPr/>
        </p:nvSpPr>
        <p:spPr>
          <a:xfrm>
            <a:off x="6804147" y="2808538"/>
            <a:ext cx="1435253" cy="534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EBCCF7B-0F68-B04A-8FD9-E9159AA94120}"/>
              </a:ext>
            </a:extLst>
          </p:cNvPr>
          <p:cNvSpPr txBox="1"/>
          <p:nvPr/>
        </p:nvSpPr>
        <p:spPr>
          <a:xfrm>
            <a:off x="3460316" y="3176952"/>
            <a:ext cx="93186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i="1" spc="3" dirty="0">
                <a:latin typeface="Times New Roman"/>
                <a:cs typeface="Times New Roman"/>
              </a:rPr>
              <a:t>i</a:t>
            </a:r>
            <a:endParaRPr sz="2183">
              <a:latin typeface="Times New Roman"/>
              <a:cs typeface="Times New Roman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790C64B4-B198-4844-969A-CAA77EA09941}"/>
              </a:ext>
            </a:extLst>
          </p:cNvPr>
          <p:cNvSpPr txBox="1"/>
          <p:nvPr/>
        </p:nvSpPr>
        <p:spPr>
          <a:xfrm>
            <a:off x="3237883" y="2852280"/>
            <a:ext cx="735473" cy="59295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3790" i="1" spc="3" dirty="0">
                <a:latin typeface="Times New Roman"/>
                <a:cs typeface="Times New Roman"/>
              </a:rPr>
              <a:t>P</a:t>
            </a:r>
            <a:r>
              <a:rPr sz="3790" i="1" spc="258" dirty="0">
                <a:latin typeface="Times New Roman"/>
                <a:cs typeface="Times New Roman"/>
              </a:rPr>
              <a:t> </a:t>
            </a:r>
            <a:r>
              <a:rPr sz="3790" spc="3" dirty="0">
                <a:latin typeface="Symbol"/>
                <a:cs typeface="Symbol"/>
              </a:rPr>
              <a:t></a:t>
            </a:r>
            <a:endParaRPr sz="3790">
              <a:latin typeface="Symbol"/>
              <a:cs typeface="Symbo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D3BD464-EBA9-AA4A-9D29-7CEB1CB69C5A}"/>
              </a:ext>
            </a:extLst>
          </p:cNvPr>
          <p:cNvSpPr txBox="1"/>
          <p:nvPr/>
        </p:nvSpPr>
        <p:spPr>
          <a:xfrm>
            <a:off x="5272455" y="2783063"/>
            <a:ext cx="232579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i="1" spc="3" dirty="0">
                <a:latin typeface="Times New Roman"/>
                <a:cs typeface="Times New Roman"/>
              </a:rPr>
              <a:t>ui</a:t>
            </a:r>
            <a:endParaRPr sz="2183">
              <a:latin typeface="Times New Roman"/>
              <a:cs typeface="Times New Roman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97106CB-107F-D94D-8C48-1C76A54E18D6}"/>
              </a:ext>
            </a:extLst>
          </p:cNvPr>
          <p:cNvSpPr txBox="1"/>
          <p:nvPr/>
        </p:nvSpPr>
        <p:spPr>
          <a:xfrm>
            <a:off x="4664220" y="2337585"/>
            <a:ext cx="453991" cy="886756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13862">
              <a:spcBef>
                <a:spcPts val="76"/>
              </a:spcBef>
            </a:pPr>
            <a:r>
              <a:rPr sz="2183" i="1" spc="6" dirty="0">
                <a:latin typeface="Times New Roman"/>
                <a:cs typeface="Times New Roman"/>
              </a:rPr>
              <a:t>n</a:t>
            </a:r>
            <a:endParaRPr sz="2183">
              <a:latin typeface="Times New Roman"/>
              <a:cs typeface="Times New Roman"/>
            </a:endParaRPr>
          </a:p>
          <a:p>
            <a:pPr marL="7701">
              <a:spcBef>
                <a:spcPts val="1622"/>
              </a:spcBef>
            </a:pPr>
            <a:r>
              <a:rPr sz="2183" i="1" spc="133" dirty="0">
                <a:latin typeface="Times New Roman"/>
                <a:cs typeface="Times New Roman"/>
              </a:rPr>
              <a:t>u</a:t>
            </a:r>
            <a:r>
              <a:rPr sz="2183" spc="-73" dirty="0">
                <a:latin typeface="Symbol"/>
                <a:cs typeface="Symbol"/>
              </a:rPr>
              <a:t></a:t>
            </a:r>
            <a:r>
              <a:rPr sz="2183" spc="6" dirty="0">
                <a:latin typeface="Times New Roman"/>
                <a:cs typeface="Times New Roman"/>
              </a:rPr>
              <a:t>1</a:t>
            </a:r>
            <a:endParaRPr sz="2183">
              <a:latin typeface="Times New Roman"/>
              <a:cs typeface="Times New Roman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9B3E677-508D-DF43-9ED5-5042D2A25F52}"/>
              </a:ext>
            </a:extLst>
          </p:cNvPr>
          <p:cNvSpPr txBox="1"/>
          <p:nvPr/>
        </p:nvSpPr>
        <p:spPr>
          <a:xfrm>
            <a:off x="4106252" y="2312417"/>
            <a:ext cx="531774" cy="88571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5700" spc="-3" dirty="0">
                <a:latin typeface="Symbol"/>
                <a:cs typeface="Symbol"/>
              </a:rPr>
              <a:t></a:t>
            </a:r>
            <a:endParaRPr sz="5700">
              <a:latin typeface="Symbol"/>
              <a:cs typeface="Symbo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EEB6BB03-FA69-044A-B471-C4E0C61C814C}"/>
              </a:ext>
            </a:extLst>
          </p:cNvPr>
          <p:cNvSpPr txBox="1"/>
          <p:nvPr/>
        </p:nvSpPr>
        <p:spPr>
          <a:xfrm>
            <a:off x="5139247" y="2443560"/>
            <a:ext cx="1381997" cy="6107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  <a:tabLst>
                <a:tab pos="488646" algn="l"/>
              </a:tabLst>
            </a:pPr>
            <a:r>
              <a:rPr sz="3790" i="1" spc="3" dirty="0">
                <a:latin typeface="Times New Roman"/>
                <a:cs typeface="Times New Roman"/>
              </a:rPr>
              <a:t>r	</a:t>
            </a:r>
            <a:r>
              <a:rPr sz="3790" spc="3" dirty="0">
                <a:latin typeface="Symbol"/>
                <a:cs typeface="Symbol"/>
              </a:rPr>
              <a:t></a:t>
            </a:r>
            <a:r>
              <a:rPr sz="3790" spc="-197" dirty="0">
                <a:latin typeface="Times New Roman"/>
                <a:cs typeface="Times New Roman"/>
              </a:rPr>
              <a:t> </a:t>
            </a:r>
            <a:r>
              <a:rPr sz="3790" i="1" spc="69" dirty="0">
                <a:latin typeface="Times New Roman"/>
                <a:cs typeface="Times New Roman"/>
              </a:rPr>
              <a:t>k</a:t>
            </a:r>
            <a:r>
              <a:rPr sz="3911" i="1" spc="69" dirty="0">
                <a:latin typeface="Symbol"/>
                <a:cs typeface="Symbol"/>
              </a:rPr>
              <a:t></a:t>
            </a:r>
            <a:endParaRPr sz="3911">
              <a:latin typeface="Symbol"/>
              <a:cs typeface="Symbo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8B4093E-2E61-5A40-836C-2A8BC2FEF55D}"/>
              </a:ext>
            </a:extLst>
          </p:cNvPr>
          <p:cNvSpPr txBox="1"/>
          <p:nvPr/>
        </p:nvSpPr>
        <p:spPr>
          <a:xfrm>
            <a:off x="4852722" y="3217220"/>
            <a:ext cx="923385" cy="59295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3790" i="1" spc="3" dirty="0">
                <a:latin typeface="Times New Roman"/>
                <a:cs typeface="Times New Roman"/>
              </a:rPr>
              <a:t>n </a:t>
            </a:r>
            <a:r>
              <a:rPr sz="3790" spc="3" dirty="0">
                <a:latin typeface="Symbol"/>
                <a:cs typeface="Symbol"/>
              </a:rPr>
              <a:t></a:t>
            </a:r>
            <a:r>
              <a:rPr sz="3790" spc="-479" dirty="0">
                <a:latin typeface="Times New Roman"/>
                <a:cs typeface="Times New Roman"/>
              </a:rPr>
              <a:t> </a:t>
            </a:r>
            <a:r>
              <a:rPr sz="3790" i="1" spc="3" dirty="0">
                <a:latin typeface="Times New Roman"/>
                <a:cs typeface="Times New Roman"/>
              </a:rPr>
              <a:t>k</a:t>
            </a:r>
            <a:endParaRPr sz="3790">
              <a:latin typeface="Times New Roman"/>
              <a:cs typeface="Times New Roman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F7CA5E4A-FAA5-0040-85B6-0BD3E00DA696}"/>
              </a:ext>
            </a:extLst>
          </p:cNvPr>
          <p:cNvSpPr/>
          <p:nvPr/>
        </p:nvSpPr>
        <p:spPr>
          <a:xfrm>
            <a:off x="4091332" y="3212967"/>
            <a:ext cx="2463258" cy="0"/>
          </a:xfrm>
          <a:custGeom>
            <a:avLst/>
            <a:gdLst/>
            <a:ahLst/>
            <a:cxnLst/>
            <a:rect l="l" t="t" r="r" b="b"/>
            <a:pathLst>
              <a:path w="4062095">
                <a:moveTo>
                  <a:pt x="0" y="0"/>
                </a:moveTo>
                <a:lnTo>
                  <a:pt x="4061813" y="0"/>
                </a:lnTo>
              </a:path>
            </a:pathLst>
          </a:custGeom>
          <a:ln w="39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40611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0F11A-FE84-2A43-A9D2-8FD39147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Лайки и дизлайки</a:t>
            </a:r>
          </a:p>
        </p:txBody>
      </p:sp>
    </p:spTree>
    <p:extLst>
      <p:ext uri="{BB962C8B-B14F-4D97-AF65-F5344CB8AC3E}">
        <p14:creationId xmlns:p14="http://schemas.microsoft.com/office/powerpoint/2010/main" val="86877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552351-4DA9-0942-8EF3-E45EFF65C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Рекомендации на </a:t>
            </a:r>
            <a:r>
              <a:rPr lang="en-US" dirty="0" err="1"/>
              <a:t>evanmiller.org</a:t>
            </a:r>
            <a:endParaRPr lang="ru-RU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F24919D-8F98-7B4C-AB14-8C4F854D9745}"/>
              </a:ext>
            </a:extLst>
          </p:cNvPr>
          <p:cNvSpPr/>
          <p:nvPr/>
        </p:nvSpPr>
        <p:spPr>
          <a:xfrm>
            <a:off x="1021278" y="1862982"/>
            <a:ext cx="10032937" cy="401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A0247-5E58-794F-98D9-28E12AABF8F1}"/>
              </a:ext>
            </a:extLst>
          </p:cNvPr>
          <p:cNvSpPr txBox="1"/>
          <p:nvPr/>
        </p:nvSpPr>
        <p:spPr>
          <a:xfrm>
            <a:off x="5157904" y="1236332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Все ОК?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DA485-8467-294A-A4CF-C65F6D54EE72}"/>
              </a:ext>
            </a:extLst>
          </p:cNvPr>
          <p:cNvSpPr/>
          <p:nvPr/>
        </p:nvSpPr>
        <p:spPr>
          <a:xfrm>
            <a:off x="2465133" y="6004170"/>
            <a:ext cx="7263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Сортировка по </a:t>
            </a:r>
            <a:r>
              <a:rPr lang="ru-RU" sz="2400" i="1" dirty="0"/>
              <a:t>чистым</a:t>
            </a:r>
            <a:r>
              <a:rPr lang="ru-RU" sz="2400" dirty="0"/>
              <a:t> лайкам </a:t>
            </a:r>
            <a:r>
              <a:rPr lang="en-US" sz="2400" dirty="0"/>
              <a:t>(«like»</a:t>
            </a:r>
            <a:r>
              <a:rPr lang="ru-RU" sz="2400" dirty="0"/>
              <a:t> - </a:t>
            </a:r>
            <a:r>
              <a:rPr lang="en-US" sz="2400" dirty="0"/>
              <a:t>«dislike»)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35854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3C56-6C8F-1449-9FD2-36A790D9C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9512-2987-ED43-956A-0C7FCA358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Разности </a:t>
            </a:r>
            <a:r>
              <a:rPr lang="en-US" dirty="0"/>
              <a:t>(«like»</a:t>
            </a:r>
            <a:r>
              <a:rPr lang="ru-RU" dirty="0"/>
              <a:t> - </a:t>
            </a:r>
            <a:r>
              <a:rPr lang="en-US" dirty="0"/>
              <a:t>«dislike»)</a:t>
            </a:r>
            <a:r>
              <a:rPr lang="ru-RU" dirty="0"/>
              <a:t> для разных товаров </a:t>
            </a:r>
            <a:r>
              <a:rPr lang="ru-RU" u="sng" dirty="0"/>
              <a:t>несравнимы</a:t>
            </a:r>
            <a:r>
              <a:rPr lang="ru-RU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15326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5178-C5F3-F747-AF12-390073881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Вероятность лайка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1E1A-A487-4947-895C-12B2D68B8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Каждый рейтинг принимает только два значения 1 и 0 (</a:t>
            </a:r>
            <a:r>
              <a:rPr lang="en-US" dirty="0"/>
              <a:t>like, dislike)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Каждый рейтинг – </a:t>
            </a:r>
            <a:r>
              <a:rPr lang="ru-RU" u="sng" dirty="0"/>
              <a:t>случайная величина</a:t>
            </a:r>
            <a:r>
              <a:rPr lang="ru-RU" dirty="0"/>
              <a:t> Бернулли </a:t>
            </a:r>
            <a:r>
              <a:rPr lang="en-US" dirty="0"/>
              <a:t>c </a:t>
            </a:r>
            <a:r>
              <a:rPr lang="ru-RU" dirty="0"/>
              <a:t>вероятностью </a:t>
            </a:r>
            <a:r>
              <a:rPr lang="en-US" i="1" dirty="0"/>
              <a:t>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452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1FA0-5951-7D42-AA90-2AB0EA3C9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2"/>
            <a:ext cx="7102305" cy="553998"/>
          </a:xfrm>
        </p:spPr>
        <p:txBody>
          <a:bodyPr/>
          <a:lstStyle/>
          <a:p>
            <a:r>
              <a:rPr lang="ru-RU" dirty="0"/>
              <a:t>Распределение Бернулли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48513A-42DC-F846-9DFB-69A157811D3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712029"/>
              </a:xfrm>
            </p:spPr>
            <p:txBody>
              <a:bodyPr/>
              <a:lstStyle/>
              <a:p>
                <a:r>
                  <a:rPr lang="ru-RU" dirty="0"/>
                  <a:t>Вероятность лайка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>
                    <a:solidFill>
                      <a:srgbClr val="00B050"/>
                    </a:solidFill>
                  </a:rPr>
                  <a:t>(успех)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ru-RU" dirty="0"/>
                  <a:t>Вероятность дизлайка</a:t>
                </a:r>
                <a:r>
                  <a:rPr lang="en-US" dirty="0"/>
                  <a:t> </a:t>
                </a:r>
                <a:r>
                  <a:rPr lang="ru-RU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ru-RU" dirty="0">
                    <a:solidFill>
                      <a:srgbClr val="FF0000"/>
                    </a:solidFill>
                  </a:rPr>
                  <a:t>неуспех)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48513A-42DC-F846-9DFB-69A157811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712029"/>
              </a:xfrm>
              <a:blipFill>
                <a:blip r:embed="rId2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riabenko\YandexDisk\coursera\1-ТВИМС1\1_рубль_РФ_2009_г.jpg">
            <a:extLst>
              <a:ext uri="{FF2B5EF4-FFF2-40B4-BE49-F238E27FC236}">
                <a16:creationId xmlns:a16="http://schemas.microsoft.com/office/drawing/2014/main" id="{BBCD5DE0-34AD-E946-9E87-563777020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41" y="1521867"/>
            <a:ext cx="2455852" cy="12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488D9-C2F5-C64E-9CDB-B3341C1F3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321" y="2892057"/>
            <a:ext cx="4123839" cy="3092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FD72B-4DC8-3F4D-8A73-25663F4DC379}"/>
              </a:ext>
            </a:extLst>
          </p:cNvPr>
          <p:cNvSpPr txBox="1"/>
          <p:nvPr/>
        </p:nvSpPr>
        <p:spPr>
          <a:xfrm>
            <a:off x="1600918" y="4207664"/>
            <a:ext cx="14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Частоты: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967ED-4A22-6540-A943-2046C32F497A}"/>
              </a:ext>
            </a:extLst>
          </p:cNvPr>
          <p:cNvSpPr txBox="1"/>
          <p:nvPr/>
        </p:nvSpPr>
        <p:spPr>
          <a:xfrm>
            <a:off x="4154683" y="5984936"/>
            <a:ext cx="133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дизлайк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76422-CE08-284F-A918-098D24543B17}"/>
              </a:ext>
            </a:extLst>
          </p:cNvPr>
          <p:cNvSpPr txBox="1"/>
          <p:nvPr/>
        </p:nvSpPr>
        <p:spPr>
          <a:xfrm>
            <a:off x="5962700" y="5984936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лайк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2441B-2657-0042-BD3F-B519652304EC}"/>
              </a:ext>
            </a:extLst>
          </p:cNvPr>
          <p:cNvSpPr txBox="1"/>
          <p:nvPr/>
        </p:nvSpPr>
        <p:spPr>
          <a:xfrm>
            <a:off x="9895990" y="2814258"/>
            <a:ext cx="133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дизлайк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6707-992C-7F46-802C-4BB5995C115B}"/>
              </a:ext>
            </a:extLst>
          </p:cNvPr>
          <p:cNvSpPr txBox="1"/>
          <p:nvPr/>
        </p:nvSpPr>
        <p:spPr>
          <a:xfrm>
            <a:off x="8847171" y="2814258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лайк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940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949C1E-695C-D44B-9FAF-2C3CA1FAE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Сумма независимых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94641C4-A0C9-1144-BFEA-B76FE6DA579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533883"/>
              </a:xfrm>
            </p:spPr>
            <p:txBody>
              <a:bodyPr/>
              <a:lstStyle/>
              <a:p>
                <a:r>
                  <a:rPr lang="ru-RU" dirty="0"/>
                  <a:t>Проведем серию из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«подкидываний монеты»</a:t>
                </a:r>
              </a:p>
              <a:p>
                <a:r>
                  <a:rPr lang="ru-RU" dirty="0"/>
                  <a:t>Какова вероятность получить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лайков?</a:t>
                </a:r>
              </a:p>
              <a:p>
                <a:r>
                  <a:rPr lang="ru-RU" dirty="0"/>
                  <a:t>Построим распределение для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94641C4-A0C9-1144-BFEA-B76FE6DA5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533883"/>
              </a:xfrm>
              <a:blipFill>
                <a:blip r:embed="rId2"/>
                <a:stretch>
                  <a:fillRect l="-907" b="-3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011870C-C0F7-4941-827C-D72FFE9800DB}"/>
              </a:ext>
            </a:extLst>
          </p:cNvPr>
          <p:cNvSpPr/>
          <p:nvPr/>
        </p:nvSpPr>
        <p:spPr>
          <a:xfrm>
            <a:off x="3533742" y="6265515"/>
            <a:ext cx="4596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Биномиальное распределение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7BAAF-6C6D-0446-9CA9-B47B8273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28"/>
          <a:stretch/>
        </p:blipFill>
        <p:spPr>
          <a:xfrm>
            <a:off x="3533742" y="2935279"/>
            <a:ext cx="4488703" cy="3171251"/>
          </a:xfrm>
          <a:prstGeom prst="rect">
            <a:avLst/>
          </a:prstGeom>
        </p:spPr>
      </p:pic>
      <p:pic>
        <p:nvPicPr>
          <p:cNvPr id="9" name="Picture 2" descr="C:\Users\riabenko\YandexDisk\coursera\1-ТВИМС1\1_рубль_РФ_2009_г.jpg">
            <a:extLst>
              <a:ext uri="{FF2B5EF4-FFF2-40B4-BE49-F238E27FC236}">
                <a16:creationId xmlns:a16="http://schemas.microsoft.com/office/drawing/2014/main" id="{F18EF5A2-23C6-7841-BA00-9D9CCB74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41" y="1521867"/>
            <a:ext cx="2455852" cy="12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362EE-FC9B-F048-9660-83DDE55A3E21}"/>
              </a:ext>
            </a:extLst>
          </p:cNvPr>
          <p:cNvSpPr txBox="1"/>
          <p:nvPr/>
        </p:nvSpPr>
        <p:spPr>
          <a:xfrm>
            <a:off x="9895990" y="2814258"/>
            <a:ext cx="133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дизлайк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2773B-D029-9C4F-9A04-8C1D22D0F24D}"/>
              </a:ext>
            </a:extLst>
          </p:cNvPr>
          <p:cNvSpPr txBox="1"/>
          <p:nvPr/>
        </p:nvSpPr>
        <p:spPr>
          <a:xfrm>
            <a:off x="8847171" y="2814258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лайк</a:t>
            </a:r>
            <a:endParaRPr lang="ru-RU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77572A-E921-BC4C-AFF3-63FAB2DA5A55}"/>
              </a:ext>
            </a:extLst>
          </p:cNvPr>
          <p:cNvSpPr/>
          <p:nvPr/>
        </p:nvSpPr>
        <p:spPr>
          <a:xfrm>
            <a:off x="8617941" y="6496347"/>
            <a:ext cx="350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hlinkClick r:id="rId5"/>
              </a:rPr>
              <a:t>https://en.wikipedia.org/wiki/Binomial_distribution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006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32EA6E-1F8A-494A-AAEA-CE7C9C03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Нормальное распределение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7E246B-4AAC-314F-AAEE-1C7EDE9527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1310784"/>
          </a:xfrm>
        </p:spPr>
        <p:txBody>
          <a:bodyPr/>
          <a:lstStyle/>
          <a:p>
            <a:r>
              <a:rPr lang="ru-RU" dirty="0"/>
              <a:t>Величина объясняется суммой большого количества независимых компонент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u-RU" dirty="0">
                <a:sym typeface="Wingdings" pitchFamily="2" charset="2"/>
              </a:rPr>
              <a:t>ее распределение близко к </a:t>
            </a:r>
            <a:r>
              <a:rPr lang="ru-RU" u="sng" dirty="0">
                <a:sym typeface="Wingdings" pitchFamily="2" charset="2"/>
              </a:rPr>
              <a:t>нормальному</a:t>
            </a:r>
            <a:endParaRPr lang="ru-RU" u="sng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99A5E6-DE46-F14E-9BFA-EB12D97D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91" y="2817532"/>
            <a:ext cx="5926667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0CE5-1004-1C4E-AEE8-7A80B6464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Неперсональные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117E-936C-2D4E-AD90-CCE34554DA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/>
              <a:t>Для всех пользователей показываем </a:t>
            </a:r>
          </a:p>
          <a:p>
            <a:r>
              <a:rPr lang="ru-RU" u="sng"/>
              <a:t>одни и те же</a:t>
            </a:r>
            <a:r>
              <a:rPr lang="ru-RU"/>
              <a:t> рекомендации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472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4B6C-10C3-194D-AD5F-83A9705B4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Приблизим нормальным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7047-29C8-8A4B-B282-3D355233DE37}"/>
              </a:ext>
            </a:extLst>
          </p:cNvPr>
          <p:cNvSpPr/>
          <p:nvPr/>
        </p:nvSpPr>
        <p:spPr>
          <a:xfrm>
            <a:off x="6297171" y="652838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hlinkClick r:id="rId2"/>
              </a:rPr>
              <a:t>https://corplingstats.wordpress.com/2014/02/05/binomial-normal-wilson/#more-1162</a:t>
            </a:r>
            <a:endParaRPr lang="ru-RU" sz="1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8EC9396-BCD3-DE48-A417-F810F3116BD5}"/>
              </a:ext>
            </a:extLst>
          </p:cNvPr>
          <p:cNvSpPr txBox="1"/>
          <p:nvPr/>
        </p:nvSpPr>
        <p:spPr>
          <a:xfrm>
            <a:off x="2010461" y="4202653"/>
            <a:ext cx="247597" cy="56955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3638" i="1" spc="6" dirty="0">
                <a:latin typeface="Times New Roman"/>
                <a:cs typeface="Times New Roman"/>
              </a:rPr>
              <a:t>n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DD46E11-AAAF-AE4C-9817-DDECECB0EAC8}"/>
              </a:ext>
            </a:extLst>
          </p:cNvPr>
          <p:cNvSpPr txBox="1"/>
          <p:nvPr/>
        </p:nvSpPr>
        <p:spPr>
          <a:xfrm>
            <a:off x="841416" y="3837980"/>
            <a:ext cx="3026222" cy="58717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  <a:tabLst>
                <a:tab pos="1176371" algn="l"/>
              </a:tabLst>
            </a:pPr>
            <a:r>
              <a:rPr sz="3760" i="1" spc="-67" dirty="0">
                <a:latin typeface="Symbol"/>
                <a:cs typeface="Symbol"/>
              </a:rPr>
              <a:t></a:t>
            </a:r>
            <a:r>
              <a:rPr sz="3760" i="1" spc="421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</a:t>
            </a:r>
            <a:r>
              <a:rPr sz="3638" spc="6" dirty="0">
                <a:latin typeface="Times New Roman"/>
                <a:cs typeface="Times New Roman"/>
              </a:rPr>
              <a:t>	</a:t>
            </a:r>
            <a:r>
              <a:rPr sz="5458" u="heavy" spc="9" baseline="3611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5458" spc="-213" baseline="36111" dirty="0">
                <a:latin typeface="Times New Roman"/>
                <a:cs typeface="Times New Roman"/>
              </a:rPr>
              <a:t> </a:t>
            </a:r>
            <a:r>
              <a:rPr sz="3638" i="1" spc="-42" dirty="0">
                <a:latin typeface="Times New Roman"/>
                <a:cs typeface="Times New Roman"/>
              </a:rPr>
              <a:t>P</a:t>
            </a:r>
            <a:r>
              <a:rPr sz="3638" spc="-42" dirty="0">
                <a:latin typeface="Times New Roman"/>
                <a:cs typeface="Times New Roman"/>
              </a:rPr>
              <a:t>(1</a:t>
            </a:r>
            <a:r>
              <a:rPr sz="3638" spc="-582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</a:t>
            </a:r>
            <a:r>
              <a:rPr sz="3638" spc="-161" dirty="0">
                <a:latin typeface="Times New Roman"/>
                <a:cs typeface="Times New Roman"/>
              </a:rPr>
              <a:t> </a:t>
            </a:r>
            <a:r>
              <a:rPr sz="3638" i="1" spc="97" dirty="0">
                <a:latin typeface="Times New Roman"/>
                <a:cs typeface="Times New Roman"/>
              </a:rPr>
              <a:t>P</a:t>
            </a:r>
            <a:r>
              <a:rPr sz="3638" spc="97" dirty="0">
                <a:latin typeface="Times New Roman"/>
                <a:cs typeface="Times New Roman"/>
              </a:rPr>
              <a:t>)</a:t>
            </a:r>
            <a:endParaRPr sz="3638" dirty="0">
              <a:latin typeface="Times New Roman"/>
              <a:cs typeface="Times New Roman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EE6D50A-98DC-BC40-AC89-5679EBEF98F6}"/>
              </a:ext>
            </a:extLst>
          </p:cNvPr>
          <p:cNvSpPr/>
          <p:nvPr/>
        </p:nvSpPr>
        <p:spPr>
          <a:xfrm>
            <a:off x="1678198" y="3576594"/>
            <a:ext cx="2189092" cy="1034669"/>
          </a:xfrm>
          <a:custGeom>
            <a:avLst/>
            <a:gdLst/>
            <a:ahLst/>
            <a:cxnLst/>
            <a:rect l="l" t="t" r="r" b="b"/>
            <a:pathLst>
              <a:path w="3609975" h="1706245">
                <a:moveTo>
                  <a:pt x="0" y="1254334"/>
                </a:moveTo>
                <a:lnTo>
                  <a:pt x="104557" y="1123819"/>
                </a:lnTo>
                <a:lnTo>
                  <a:pt x="267866" y="1705655"/>
                </a:lnTo>
                <a:lnTo>
                  <a:pt x="458061" y="0"/>
                </a:lnTo>
                <a:lnTo>
                  <a:pt x="360972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F3DE0E4-3A53-8C45-AE09-3D124D037A85}"/>
              </a:ext>
            </a:extLst>
          </p:cNvPr>
          <p:cNvSpPr/>
          <p:nvPr/>
        </p:nvSpPr>
        <p:spPr>
          <a:xfrm>
            <a:off x="1677589" y="3575992"/>
            <a:ext cx="2189862" cy="1134785"/>
          </a:xfrm>
          <a:custGeom>
            <a:avLst/>
            <a:gdLst/>
            <a:ahLst/>
            <a:cxnLst/>
            <a:rect l="l" t="t" r="r" b="b"/>
            <a:pathLst>
              <a:path w="3611245" h="1871345">
                <a:moveTo>
                  <a:pt x="131195" y="1215481"/>
                </a:moveTo>
                <a:lnTo>
                  <a:pt x="63736" y="1215481"/>
                </a:lnTo>
                <a:lnTo>
                  <a:pt x="250945" y="1871042"/>
                </a:lnTo>
                <a:lnTo>
                  <a:pt x="288776" y="1871042"/>
                </a:lnTo>
                <a:lnTo>
                  <a:pt x="306705" y="1707654"/>
                </a:lnTo>
                <a:lnTo>
                  <a:pt x="268860" y="1707654"/>
                </a:lnTo>
                <a:lnTo>
                  <a:pt x="131195" y="1215481"/>
                </a:lnTo>
                <a:close/>
              </a:path>
              <a:path w="3611245" h="1871345">
                <a:moveTo>
                  <a:pt x="3610717" y="0"/>
                </a:moveTo>
                <a:lnTo>
                  <a:pt x="458069" y="0"/>
                </a:lnTo>
                <a:lnTo>
                  <a:pt x="268860" y="1707654"/>
                </a:lnTo>
                <a:lnTo>
                  <a:pt x="306705" y="1707654"/>
                </a:lnTo>
                <a:lnTo>
                  <a:pt x="489932" y="37852"/>
                </a:lnTo>
                <a:lnTo>
                  <a:pt x="3610717" y="37852"/>
                </a:lnTo>
                <a:lnTo>
                  <a:pt x="3610717" y="0"/>
                </a:lnTo>
                <a:close/>
              </a:path>
              <a:path w="3611245" h="1871345">
                <a:moveTo>
                  <a:pt x="105556" y="1123819"/>
                </a:moveTo>
                <a:lnTo>
                  <a:pt x="0" y="1255333"/>
                </a:lnTo>
                <a:lnTo>
                  <a:pt x="19915" y="1271270"/>
                </a:lnTo>
                <a:lnTo>
                  <a:pt x="63736" y="1215481"/>
                </a:lnTo>
                <a:lnTo>
                  <a:pt x="131195" y="1215481"/>
                </a:lnTo>
                <a:lnTo>
                  <a:pt x="105556" y="112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DB5FB14F-DC22-3142-8823-422937C41F4C}"/>
                  </a:ext>
                </a:extLst>
              </p:cNvPr>
              <p:cNvSpPr txBox="1"/>
              <p:nvPr/>
            </p:nvSpPr>
            <p:spPr>
              <a:xfrm>
                <a:off x="834795" y="2657334"/>
                <a:ext cx="1423264" cy="570332"/>
              </a:xfrm>
              <a:prstGeom prst="rect">
                <a:avLst/>
              </a:prstGeom>
            </p:spPr>
            <p:txBody>
              <a:bodyPr vert="horz" wrap="square" lIns="0" tIns="10397" rIns="0" bIns="0" rtlCol="0">
                <a:spAutoFit/>
              </a:bodyPr>
              <a:lstStyle/>
              <a:p>
                <a:pPr marL="80093">
                  <a:spcBef>
                    <a:spcPts val="922"/>
                  </a:spcBef>
                </a:pPr>
                <a14:m>
                  <m:oMath xmlns:m="http://schemas.openxmlformats.org/officeDocument/2006/math">
                    <m:r>
                      <a:rPr lang="en-US" sz="3638" b="0" i="1" spc="3" smtClean="0">
                        <a:latin typeface="Cambria Math" panose="02040503050406030204" pitchFamily="18" charset="0"/>
                        <a:cs typeface="Times New Roman"/>
                      </a:rPr>
                      <m:t>𝜇</m:t>
                    </m:r>
                  </m:oMath>
                </a14:m>
                <a:r>
                  <a:rPr lang="ru-RU" sz="3638" i="1" spc="3" dirty="0">
                    <a:latin typeface="Times New Roman"/>
                    <a:cs typeface="Times New Roman"/>
                  </a:rPr>
                  <a:t> </a:t>
                </a:r>
                <a:r>
                  <a:rPr lang="ru-RU" sz="3638" spc="6" dirty="0">
                    <a:latin typeface="Symbol"/>
                    <a:cs typeface="Symbol"/>
                  </a:rPr>
                  <a:t></a:t>
                </a:r>
                <a:r>
                  <a:rPr lang="ru-RU" sz="3638" spc="261" dirty="0">
                    <a:latin typeface="Times New Roman"/>
                    <a:cs typeface="Times New Roman"/>
                  </a:rPr>
                  <a:t> </a:t>
                </a:r>
                <a:r>
                  <a:rPr lang="en-US" sz="3638" i="1" spc="6" dirty="0">
                    <a:latin typeface="Times New Roman"/>
                    <a:cs typeface="Times New Roman"/>
                  </a:rPr>
                  <a:t>P</a:t>
                </a:r>
                <a:endParaRPr sz="3638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DB5FB14F-DC22-3142-8823-422937C41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95" y="2657334"/>
                <a:ext cx="1423264" cy="570332"/>
              </a:xfrm>
              <a:prstGeom prst="rect">
                <a:avLst/>
              </a:prstGeom>
              <a:blipFill>
                <a:blip r:embed="rId3"/>
                <a:stretch>
                  <a:fillRect l="-4425" t="-23913" b="-47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2">
            <a:extLst>
              <a:ext uri="{FF2B5EF4-FFF2-40B4-BE49-F238E27FC236}">
                <a16:creationId xmlns:a16="http://schemas.microsoft.com/office/drawing/2014/main" id="{695F8CDD-2E76-424C-91C9-8358B73C940D}"/>
              </a:ext>
            </a:extLst>
          </p:cNvPr>
          <p:cNvSpPr/>
          <p:nvPr/>
        </p:nvSpPr>
        <p:spPr>
          <a:xfrm>
            <a:off x="4617176" y="1633749"/>
            <a:ext cx="6801294" cy="440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0488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17BE-DCF9-EC4D-A501-C29360AE6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365D8F-147A-D248-8635-27BB8F28181C}"/>
              </a:ext>
            </a:extLst>
          </p:cNvPr>
          <p:cNvSpPr/>
          <p:nvPr/>
        </p:nvSpPr>
        <p:spPr>
          <a:xfrm>
            <a:off x="5763705" y="6567099"/>
            <a:ext cx="65628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2"/>
              </a:rPr>
              <a:t>https://en.wikipedia.org/wiki/Binomial_proportion_confidence_interval#Wilson_score_interval</a:t>
            </a:r>
            <a:endParaRPr lang="en-US" sz="120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7E73751-BEC1-8F49-865A-7FE3394F30BE}"/>
              </a:ext>
            </a:extLst>
          </p:cNvPr>
          <p:cNvSpPr txBox="1"/>
          <p:nvPr/>
        </p:nvSpPr>
        <p:spPr>
          <a:xfrm>
            <a:off x="2076159" y="4042034"/>
            <a:ext cx="545251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6" dirty="0">
                <a:latin typeface="Times New Roman"/>
                <a:cs typeface="Times New Roman"/>
              </a:rPr>
              <a:t>1</a:t>
            </a:r>
            <a:r>
              <a:rPr sz="3638" spc="-622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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9FEAE25-6B57-4747-832B-A2A749494DF7}"/>
              </a:ext>
            </a:extLst>
          </p:cNvPr>
          <p:cNvSpPr txBox="1"/>
          <p:nvPr/>
        </p:nvSpPr>
        <p:spPr>
          <a:xfrm>
            <a:off x="2730563" y="3670118"/>
            <a:ext cx="247597" cy="1286428"/>
          </a:xfrm>
          <a:prstGeom prst="rect">
            <a:avLst/>
          </a:prstGeom>
        </p:spPr>
        <p:txBody>
          <a:bodyPr vert="horz" wrap="square" lIns="0" tIns="88950" rIns="0" bIns="0" rtlCol="0">
            <a:spAutoFit/>
          </a:bodyPr>
          <a:lstStyle/>
          <a:p>
            <a:pPr marL="7701">
              <a:spcBef>
                <a:spcPts val="700"/>
              </a:spcBef>
            </a:pPr>
            <a:r>
              <a:rPr sz="3638" u="heavy" spc="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3638" dirty="0">
              <a:latin typeface="Times New Roman"/>
              <a:cs typeface="Times New Roman"/>
            </a:endParaRPr>
          </a:p>
          <a:p>
            <a:pPr marL="7701">
              <a:spcBef>
                <a:spcPts val="640"/>
              </a:spcBef>
            </a:pPr>
            <a:r>
              <a:rPr sz="3638" i="1" spc="6" dirty="0">
                <a:latin typeface="Times New Roman"/>
                <a:cs typeface="Times New Roman"/>
              </a:rPr>
              <a:t>n</a:t>
            </a:r>
            <a:endParaRPr sz="3638" dirty="0">
              <a:latin typeface="Times New Roman"/>
              <a:cs typeface="Times New Roman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F6D2440-E9F5-154F-8535-65F4BC764262}"/>
              </a:ext>
            </a:extLst>
          </p:cNvPr>
          <p:cNvSpPr txBox="1"/>
          <p:nvPr/>
        </p:nvSpPr>
        <p:spPr>
          <a:xfrm>
            <a:off x="3062595" y="4042034"/>
            <a:ext cx="195998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i="1" spc="3" dirty="0">
                <a:latin typeface="Times New Roman"/>
                <a:cs typeface="Times New Roman"/>
              </a:rPr>
              <a:t>z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2912B7B-4E6D-FA49-B276-56C980D1B84D}"/>
              </a:ext>
            </a:extLst>
          </p:cNvPr>
          <p:cNvSpPr txBox="1"/>
          <p:nvPr/>
        </p:nvSpPr>
        <p:spPr>
          <a:xfrm>
            <a:off x="4483689" y="3829648"/>
            <a:ext cx="495963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136" dirty="0">
                <a:latin typeface="Times New Roman"/>
                <a:cs typeface="Times New Roman"/>
              </a:rPr>
              <a:t>2</a:t>
            </a:r>
            <a:r>
              <a:rPr sz="3638" i="1" spc="6" dirty="0">
                <a:latin typeface="Times New Roman"/>
                <a:cs typeface="Times New Roman"/>
              </a:rPr>
              <a:t>n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F0A8814-93DE-FC45-B089-A6C2E66D0E98}"/>
              </a:ext>
            </a:extLst>
          </p:cNvPr>
          <p:cNvSpPr txBox="1"/>
          <p:nvPr/>
        </p:nvSpPr>
        <p:spPr>
          <a:xfrm>
            <a:off x="6438448" y="3089679"/>
            <a:ext cx="247597" cy="1311306"/>
          </a:xfrm>
          <a:prstGeom prst="rect">
            <a:avLst/>
          </a:prstGeom>
        </p:spPr>
        <p:txBody>
          <a:bodyPr vert="horz" wrap="square" lIns="0" tIns="100887" rIns="0" bIns="0" rtlCol="0">
            <a:spAutoFit/>
          </a:bodyPr>
          <a:lstStyle/>
          <a:p>
            <a:pPr marL="7701">
              <a:spcBef>
                <a:spcPts val="794"/>
              </a:spcBef>
            </a:pPr>
            <a:r>
              <a:rPr sz="3638" u="heavy" spc="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3638">
              <a:latin typeface="Times New Roman"/>
              <a:cs typeface="Times New Roman"/>
            </a:endParaRPr>
          </a:p>
          <a:p>
            <a:pPr marL="7701">
              <a:spcBef>
                <a:spcPts val="737"/>
              </a:spcBef>
            </a:pPr>
            <a:r>
              <a:rPr sz="3638" i="1" spc="6" dirty="0">
                <a:latin typeface="Times New Roman"/>
                <a:cs typeface="Times New Roman"/>
              </a:rPr>
              <a:t>n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295DACF-3C53-5147-BA77-CBBA30CFCF69}"/>
              </a:ext>
            </a:extLst>
          </p:cNvPr>
          <p:cNvSpPr txBox="1"/>
          <p:nvPr/>
        </p:nvSpPr>
        <p:spPr>
          <a:xfrm>
            <a:off x="6851375" y="3441080"/>
            <a:ext cx="169813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3" dirty="0">
                <a:latin typeface="Times New Roman"/>
                <a:cs typeface="Times New Roman"/>
              </a:rPr>
              <a:t>ˆ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E67BFF7-3839-3E4A-B64D-620545FF5DEA}"/>
              </a:ext>
            </a:extLst>
          </p:cNvPr>
          <p:cNvSpPr txBox="1"/>
          <p:nvPr/>
        </p:nvSpPr>
        <p:spPr>
          <a:xfrm>
            <a:off x="7880069" y="3441080"/>
            <a:ext cx="169813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3" dirty="0">
                <a:latin typeface="Times New Roman"/>
                <a:cs typeface="Times New Roman"/>
              </a:rPr>
              <a:t>ˆ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55B4DE7-1EDD-B94E-9562-23D576DA788F}"/>
              </a:ext>
            </a:extLst>
          </p:cNvPr>
          <p:cNvSpPr txBox="1"/>
          <p:nvPr/>
        </p:nvSpPr>
        <p:spPr>
          <a:xfrm>
            <a:off x="6809116" y="3479698"/>
            <a:ext cx="1764751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i="1" spc="-61" dirty="0">
                <a:latin typeface="Times New Roman"/>
                <a:cs typeface="Times New Roman"/>
              </a:rPr>
              <a:t>p</a:t>
            </a:r>
            <a:r>
              <a:rPr sz="3638" spc="-61" dirty="0">
                <a:latin typeface="Times New Roman"/>
                <a:cs typeface="Times New Roman"/>
              </a:rPr>
              <a:t>(1</a:t>
            </a:r>
            <a:r>
              <a:rPr sz="3638" spc="-582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</a:t>
            </a:r>
            <a:r>
              <a:rPr sz="3638" spc="139" dirty="0">
                <a:latin typeface="Times New Roman"/>
                <a:cs typeface="Times New Roman"/>
              </a:rPr>
              <a:t> </a:t>
            </a:r>
            <a:r>
              <a:rPr sz="3638" i="1" spc="69" dirty="0">
                <a:latin typeface="Times New Roman"/>
                <a:cs typeface="Times New Roman"/>
              </a:rPr>
              <a:t>p</a:t>
            </a:r>
            <a:r>
              <a:rPr sz="3638" spc="69" dirty="0">
                <a:latin typeface="Times New Roman"/>
                <a:cs typeface="Times New Roman"/>
              </a:rPr>
              <a:t>)</a:t>
            </a:r>
            <a:r>
              <a:rPr sz="3638" spc="-431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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C880DD-5CAA-654A-A6C9-D177CE58B0D4}"/>
              </a:ext>
            </a:extLst>
          </p:cNvPr>
          <p:cNvSpPr txBox="1"/>
          <p:nvPr/>
        </p:nvSpPr>
        <p:spPr>
          <a:xfrm>
            <a:off x="8656403" y="3089679"/>
            <a:ext cx="764353" cy="1311306"/>
          </a:xfrm>
          <a:prstGeom prst="rect">
            <a:avLst/>
          </a:prstGeom>
        </p:spPr>
        <p:txBody>
          <a:bodyPr vert="horz" wrap="square" lIns="0" tIns="100887" rIns="0" bIns="0" rtlCol="0">
            <a:spAutoFit/>
          </a:bodyPr>
          <a:lstStyle/>
          <a:p>
            <a:pPr marL="7701">
              <a:spcBef>
                <a:spcPts val="794"/>
              </a:spcBef>
              <a:tabLst>
                <a:tab pos="756266" algn="l"/>
              </a:tabLst>
            </a:pPr>
            <a:r>
              <a:rPr sz="3638" u="heavy" spc="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38" u="heavy" spc="21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38" u="heavy" spc="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3638">
              <a:latin typeface="Times New Roman"/>
              <a:cs typeface="Times New Roman"/>
            </a:endParaRPr>
          </a:p>
          <a:p>
            <a:pPr marL="43897">
              <a:spcBef>
                <a:spcPts val="737"/>
              </a:spcBef>
            </a:pPr>
            <a:r>
              <a:rPr sz="3638" spc="130" dirty="0">
                <a:latin typeface="Times New Roman"/>
                <a:cs typeface="Times New Roman"/>
              </a:rPr>
              <a:t>4</a:t>
            </a:r>
            <a:r>
              <a:rPr sz="3638" i="1" spc="130" dirty="0">
                <a:latin typeface="Times New Roman"/>
                <a:cs typeface="Times New Roman"/>
              </a:rPr>
              <a:t>n</a:t>
            </a:r>
            <a:r>
              <a:rPr sz="3138" spc="195" baseline="43478" dirty="0">
                <a:latin typeface="Times New Roman"/>
                <a:cs typeface="Times New Roman"/>
              </a:rPr>
              <a:t>2</a:t>
            </a:r>
            <a:endParaRPr sz="3138" baseline="43478">
              <a:latin typeface="Times New Roman"/>
              <a:cs typeface="Times New Roman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9B43F7E-A17C-D149-A0B3-D9E1FE941278}"/>
              </a:ext>
            </a:extLst>
          </p:cNvPr>
          <p:cNvSpPr txBox="1"/>
          <p:nvPr/>
        </p:nvSpPr>
        <p:spPr>
          <a:xfrm>
            <a:off x="9478649" y="3479698"/>
            <a:ext cx="195998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i="1" spc="3" dirty="0">
                <a:latin typeface="Times New Roman"/>
                <a:cs typeface="Times New Roman"/>
              </a:rPr>
              <a:t>z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2A919222-824A-7F4C-89AE-EABF74F33245}"/>
              </a:ext>
            </a:extLst>
          </p:cNvPr>
          <p:cNvSpPr txBox="1"/>
          <p:nvPr/>
        </p:nvSpPr>
        <p:spPr>
          <a:xfrm>
            <a:off x="9683905" y="3467629"/>
            <a:ext cx="149790" cy="331669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092" spc="9" dirty="0">
                <a:latin typeface="Times New Roman"/>
                <a:cs typeface="Times New Roman"/>
              </a:rPr>
              <a:t>2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D465E099-DC53-F847-9EDB-912D347AAE0E}"/>
              </a:ext>
            </a:extLst>
          </p:cNvPr>
          <p:cNvSpPr/>
          <p:nvPr/>
        </p:nvSpPr>
        <p:spPr>
          <a:xfrm>
            <a:off x="6106270" y="3204414"/>
            <a:ext cx="3785955" cy="1033128"/>
          </a:xfrm>
          <a:custGeom>
            <a:avLst/>
            <a:gdLst/>
            <a:ahLst/>
            <a:cxnLst/>
            <a:rect l="l" t="t" r="r" b="b"/>
            <a:pathLst>
              <a:path w="6243319" h="1703704">
                <a:moveTo>
                  <a:pt x="0" y="1252706"/>
                </a:moveTo>
                <a:lnTo>
                  <a:pt x="104531" y="1122361"/>
                </a:lnTo>
                <a:lnTo>
                  <a:pt x="267798" y="1703441"/>
                </a:lnTo>
                <a:lnTo>
                  <a:pt x="457946" y="0"/>
                </a:lnTo>
                <a:lnTo>
                  <a:pt x="6243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8D5B359-1B42-0A40-AA38-92AD11CCFCF1}"/>
              </a:ext>
            </a:extLst>
          </p:cNvPr>
          <p:cNvSpPr/>
          <p:nvPr/>
        </p:nvSpPr>
        <p:spPr>
          <a:xfrm>
            <a:off x="6105678" y="3203813"/>
            <a:ext cx="3786725" cy="1133245"/>
          </a:xfrm>
          <a:custGeom>
            <a:avLst/>
            <a:gdLst/>
            <a:ahLst/>
            <a:cxnLst/>
            <a:rect l="l" t="t" r="r" b="b"/>
            <a:pathLst>
              <a:path w="6244590" h="1868804">
                <a:moveTo>
                  <a:pt x="131173" y="1213900"/>
                </a:moveTo>
                <a:lnTo>
                  <a:pt x="63662" y="1213900"/>
                </a:lnTo>
                <a:lnTo>
                  <a:pt x="250882" y="1868613"/>
                </a:lnTo>
                <a:lnTo>
                  <a:pt x="288682" y="1868613"/>
                </a:lnTo>
                <a:lnTo>
                  <a:pt x="306610" y="1705434"/>
                </a:lnTo>
                <a:lnTo>
                  <a:pt x="268787" y="1705434"/>
                </a:lnTo>
                <a:lnTo>
                  <a:pt x="131173" y="1213900"/>
                </a:lnTo>
                <a:close/>
              </a:path>
              <a:path w="6244590" h="1868804">
                <a:moveTo>
                  <a:pt x="6243998" y="0"/>
                </a:moveTo>
                <a:lnTo>
                  <a:pt x="457891" y="0"/>
                </a:lnTo>
                <a:lnTo>
                  <a:pt x="268787" y="1705434"/>
                </a:lnTo>
                <a:lnTo>
                  <a:pt x="306610" y="1705434"/>
                </a:lnTo>
                <a:lnTo>
                  <a:pt x="489828" y="37810"/>
                </a:lnTo>
                <a:lnTo>
                  <a:pt x="6243998" y="37810"/>
                </a:lnTo>
                <a:lnTo>
                  <a:pt x="6243998" y="0"/>
                </a:lnTo>
                <a:close/>
              </a:path>
              <a:path w="6244590" h="1868804">
                <a:moveTo>
                  <a:pt x="105546" y="1122363"/>
                </a:moveTo>
                <a:lnTo>
                  <a:pt x="0" y="1253700"/>
                </a:lnTo>
                <a:lnTo>
                  <a:pt x="19894" y="1269626"/>
                </a:lnTo>
                <a:lnTo>
                  <a:pt x="63662" y="1213900"/>
                </a:lnTo>
                <a:lnTo>
                  <a:pt x="131173" y="1213900"/>
                </a:lnTo>
                <a:lnTo>
                  <a:pt x="105546" y="1122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CEDD7008-7F45-4E4C-85FC-D67D48403ABC}"/>
              </a:ext>
            </a:extLst>
          </p:cNvPr>
          <p:cNvSpPr txBox="1"/>
          <p:nvPr/>
        </p:nvSpPr>
        <p:spPr>
          <a:xfrm>
            <a:off x="2153074" y="3287484"/>
            <a:ext cx="3995815" cy="8809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lnSpc>
                <a:spcPts val="3356"/>
              </a:lnSpc>
              <a:spcBef>
                <a:spcPts val="69"/>
              </a:spcBef>
              <a:tabLst>
                <a:tab pos="581062" algn="l"/>
                <a:tab pos="1387386" algn="l"/>
                <a:tab pos="2376230" algn="l"/>
                <a:tab pos="2909929" algn="l"/>
              </a:tabLst>
            </a:pPr>
            <a:r>
              <a:rPr sz="3638" u="heavy" spc="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638" u="heavy" spc="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r>
              <a:rPr sz="5458" spc="-1956" baseline="6018" dirty="0">
                <a:latin typeface="Symbol"/>
                <a:cs typeface="Symbol"/>
              </a:rPr>
              <a:t>⎡</a:t>
            </a:r>
            <a:r>
              <a:rPr sz="5458" spc="-1956" baseline="6018" dirty="0">
                <a:latin typeface="Times New Roman"/>
                <a:cs typeface="Times New Roman"/>
              </a:rPr>
              <a:t>	</a:t>
            </a:r>
            <a:r>
              <a:rPr sz="3638" u="heavy" spc="-13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38" u="heavy" spc="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3638" dirty="0">
              <a:latin typeface="Times New Roman"/>
              <a:cs typeface="Times New Roman"/>
            </a:endParaRPr>
          </a:p>
          <a:p>
            <a:pPr marL="1710069">
              <a:lnSpc>
                <a:spcPts val="3356"/>
              </a:lnSpc>
              <a:tabLst>
                <a:tab pos="2983861" algn="l"/>
              </a:tabLst>
            </a:pPr>
            <a:r>
              <a:rPr sz="3638" i="1" spc="-743" dirty="0">
                <a:latin typeface="Times New Roman"/>
                <a:cs typeface="Times New Roman"/>
              </a:rPr>
              <a:t>p</a:t>
            </a:r>
            <a:r>
              <a:rPr sz="5458" spc="-1114" baseline="4629" dirty="0">
                <a:latin typeface="Times New Roman"/>
                <a:cs typeface="Times New Roman"/>
              </a:rPr>
              <a:t>ˆ    </a:t>
            </a:r>
            <a:r>
              <a:rPr sz="5458" spc="-982" baseline="4629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</a:t>
            </a:r>
            <a:r>
              <a:rPr sz="3638" spc="6" dirty="0">
                <a:latin typeface="Times New Roman"/>
                <a:cs typeface="Times New Roman"/>
              </a:rPr>
              <a:t>	</a:t>
            </a:r>
            <a:r>
              <a:rPr sz="3638" i="1" spc="103" dirty="0">
                <a:latin typeface="Times New Roman"/>
                <a:cs typeface="Times New Roman"/>
              </a:rPr>
              <a:t>z</a:t>
            </a:r>
            <a:r>
              <a:rPr sz="3138" spc="154" baseline="43478" dirty="0">
                <a:latin typeface="Times New Roman"/>
                <a:cs typeface="Times New Roman"/>
              </a:rPr>
              <a:t>2 </a:t>
            </a:r>
            <a:r>
              <a:rPr sz="3638" spc="6" dirty="0">
                <a:latin typeface="Symbol"/>
                <a:cs typeface="Symbol"/>
              </a:rPr>
              <a:t></a:t>
            </a:r>
            <a:r>
              <a:rPr sz="3638" spc="-209" dirty="0">
                <a:latin typeface="Times New Roman"/>
                <a:cs typeface="Times New Roman"/>
              </a:rPr>
              <a:t> </a:t>
            </a:r>
            <a:r>
              <a:rPr sz="3638" i="1" spc="3" dirty="0">
                <a:latin typeface="Times New Roman"/>
                <a:cs typeface="Times New Roman"/>
              </a:rPr>
              <a:t>z</a:t>
            </a:r>
            <a:endParaRPr sz="3638" dirty="0">
              <a:latin typeface="Times New Roman"/>
              <a:cs typeface="Times New Roman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4218474-0955-7A4C-9421-25EEA5D5A20F}"/>
              </a:ext>
            </a:extLst>
          </p:cNvPr>
          <p:cNvSpPr txBox="1"/>
          <p:nvPr/>
        </p:nvSpPr>
        <p:spPr>
          <a:xfrm>
            <a:off x="3541928" y="3973249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⎣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1F4C7EB8-9B78-CA44-8E8B-2666B8EED5AA}"/>
              </a:ext>
            </a:extLst>
          </p:cNvPr>
          <p:cNvSpPr txBox="1"/>
          <p:nvPr/>
        </p:nvSpPr>
        <p:spPr>
          <a:xfrm>
            <a:off x="3267851" y="3584682"/>
            <a:ext cx="467468" cy="77838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281481">
              <a:lnSpc>
                <a:spcPts val="3939"/>
              </a:lnSpc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⎢</a:t>
            </a:r>
            <a:endParaRPr sz="3638">
              <a:latin typeface="Symbol"/>
              <a:cs typeface="Symbol"/>
            </a:endParaRPr>
          </a:p>
          <a:p>
            <a:pPr marL="7701">
              <a:lnSpc>
                <a:spcPts val="2083"/>
              </a:lnSpc>
            </a:pPr>
            <a:r>
              <a:rPr sz="2092" spc="9" dirty="0">
                <a:latin typeface="Times New Roman"/>
                <a:cs typeface="Times New Roman"/>
              </a:rPr>
              <a:t>2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680FB0CF-24A5-114C-B8F1-674D5528009B}"/>
              </a:ext>
            </a:extLst>
          </p:cNvPr>
          <p:cNvSpPr txBox="1"/>
          <p:nvPr/>
        </p:nvSpPr>
        <p:spPr>
          <a:xfrm>
            <a:off x="9930211" y="3130949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⎤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F52F025-C45A-CA46-8C9F-D1A66ADF7611}"/>
              </a:ext>
            </a:extLst>
          </p:cNvPr>
          <p:cNvSpPr txBox="1"/>
          <p:nvPr/>
        </p:nvSpPr>
        <p:spPr>
          <a:xfrm>
            <a:off x="9930211" y="3973249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⎦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797004E9-E00B-7A40-9014-92C1DBF1D6BD}"/>
              </a:ext>
            </a:extLst>
          </p:cNvPr>
          <p:cNvSpPr txBox="1"/>
          <p:nvPr/>
        </p:nvSpPr>
        <p:spPr>
          <a:xfrm>
            <a:off x="9930211" y="3584682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⎥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A482A994-01A6-DC46-AA7F-E2962B383370}"/>
              </a:ext>
            </a:extLst>
          </p:cNvPr>
          <p:cNvSpPr txBox="1"/>
          <p:nvPr/>
        </p:nvSpPr>
        <p:spPr>
          <a:xfrm>
            <a:off x="4340135" y="1092320"/>
            <a:ext cx="2143269" cy="1146407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algn="ctr">
              <a:lnSpc>
                <a:spcPts val="2899"/>
              </a:lnSpc>
              <a:spcBef>
                <a:spcPts val="240"/>
              </a:spcBef>
            </a:pPr>
            <a:r>
              <a:rPr sz="2486" spc="-185" dirty="0">
                <a:latin typeface="Arial"/>
                <a:cs typeface="Arial"/>
              </a:rPr>
              <a:t>доля    </a:t>
            </a:r>
            <a:r>
              <a:rPr sz="2486" spc="-36" dirty="0">
                <a:latin typeface="Arial"/>
                <a:cs typeface="Arial"/>
              </a:rPr>
              <a:t>п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185" dirty="0">
                <a:latin typeface="Arial"/>
                <a:cs typeface="Arial"/>
              </a:rPr>
              <a:t>л</a:t>
            </a:r>
            <a:r>
              <a:rPr sz="2486" spc="-179" dirty="0">
                <a:latin typeface="Arial"/>
                <a:cs typeface="Arial"/>
              </a:rPr>
              <a:t>о</a:t>
            </a:r>
            <a:r>
              <a:rPr sz="2486" spc="-36" dirty="0">
                <a:latin typeface="Arial"/>
                <a:cs typeface="Arial"/>
              </a:rPr>
              <a:t>ж</a:t>
            </a:r>
            <a:r>
              <a:rPr sz="2486" spc="-79" dirty="0">
                <a:latin typeface="Arial"/>
                <a:cs typeface="Arial"/>
              </a:rPr>
              <a:t>и</a:t>
            </a:r>
            <a:r>
              <a:rPr sz="2486" spc="-36" dirty="0">
                <a:latin typeface="Arial"/>
                <a:cs typeface="Arial"/>
              </a:rPr>
              <a:t>т</a:t>
            </a:r>
            <a:r>
              <a:rPr sz="2486" spc="-252" dirty="0">
                <a:latin typeface="Arial"/>
                <a:cs typeface="Arial"/>
              </a:rPr>
              <a:t>ел</a:t>
            </a:r>
            <a:r>
              <a:rPr sz="2486" spc="-233" dirty="0">
                <a:latin typeface="Arial"/>
                <a:cs typeface="Arial"/>
              </a:rPr>
              <a:t>ь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209" dirty="0">
                <a:latin typeface="Arial"/>
                <a:cs typeface="Arial"/>
              </a:rPr>
              <a:t>ы</a:t>
            </a:r>
            <a:r>
              <a:rPr sz="2486" spc="3" dirty="0">
                <a:latin typeface="Arial"/>
                <a:cs typeface="Arial"/>
              </a:rPr>
              <a:t>х  </a:t>
            </a:r>
            <a:r>
              <a:rPr sz="2486" spc="-88" dirty="0">
                <a:latin typeface="Arial"/>
                <a:cs typeface="Arial"/>
              </a:rPr>
              <a:t>рейтингов</a:t>
            </a:r>
            <a:endParaRPr sz="2486">
              <a:latin typeface="Arial"/>
              <a:cs typeface="Arial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28FCF193-BB8C-744A-8C02-06231DA08DFA}"/>
              </a:ext>
            </a:extLst>
          </p:cNvPr>
          <p:cNvSpPr/>
          <p:nvPr/>
        </p:nvSpPr>
        <p:spPr>
          <a:xfrm>
            <a:off x="3977403" y="2269064"/>
            <a:ext cx="995076" cy="1229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A038AEAD-3C3C-CE4D-BAA7-E2090B77ABD0}"/>
              </a:ext>
            </a:extLst>
          </p:cNvPr>
          <p:cNvSpPr txBox="1"/>
          <p:nvPr/>
        </p:nvSpPr>
        <p:spPr>
          <a:xfrm>
            <a:off x="4377006" y="5326502"/>
            <a:ext cx="1667330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indent="67771">
              <a:lnSpc>
                <a:spcPts val="2899"/>
              </a:lnSpc>
              <a:spcBef>
                <a:spcPts val="240"/>
              </a:spcBef>
            </a:pPr>
            <a:r>
              <a:rPr sz="2486" spc="-118" dirty="0">
                <a:latin typeface="Arial"/>
                <a:cs typeface="Arial"/>
              </a:rPr>
              <a:t>количество  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318" dirty="0">
                <a:latin typeface="Arial"/>
                <a:cs typeface="Arial"/>
              </a:rPr>
              <a:t>а</a:t>
            </a:r>
            <a:r>
              <a:rPr sz="2486" spc="-97" dirty="0">
                <a:latin typeface="Arial"/>
                <a:cs typeface="Arial"/>
              </a:rPr>
              <a:t>б</a:t>
            </a:r>
            <a:r>
              <a:rPr sz="2486" spc="-173" dirty="0">
                <a:latin typeface="Arial"/>
                <a:cs typeface="Arial"/>
              </a:rPr>
              <a:t>л</a:t>
            </a:r>
            <a:r>
              <a:rPr sz="2486" spc="-224" dirty="0">
                <a:latin typeface="Arial"/>
                <a:cs typeface="Arial"/>
              </a:rPr>
              <a:t>ю</a:t>
            </a:r>
            <a:r>
              <a:rPr sz="2486" spc="-218" dirty="0">
                <a:latin typeface="Arial"/>
                <a:cs typeface="Arial"/>
              </a:rPr>
              <a:t>д</a:t>
            </a:r>
            <a:r>
              <a:rPr sz="2486" spc="-124" dirty="0">
                <a:latin typeface="Arial"/>
                <a:cs typeface="Arial"/>
              </a:rPr>
              <a:t>е</a:t>
            </a:r>
            <a:r>
              <a:rPr sz="2486" spc="-127" dirty="0">
                <a:latin typeface="Arial"/>
                <a:cs typeface="Arial"/>
              </a:rPr>
              <a:t>н</a:t>
            </a:r>
            <a:r>
              <a:rPr sz="2486" spc="-79" dirty="0">
                <a:latin typeface="Arial"/>
                <a:cs typeface="Arial"/>
              </a:rPr>
              <a:t>ий</a:t>
            </a:r>
            <a:endParaRPr sz="2486">
              <a:latin typeface="Arial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0AF98857-0525-5A4B-B134-8992AABE58C8}"/>
              </a:ext>
            </a:extLst>
          </p:cNvPr>
          <p:cNvSpPr/>
          <p:nvPr/>
        </p:nvSpPr>
        <p:spPr>
          <a:xfrm>
            <a:off x="3049066" y="5103139"/>
            <a:ext cx="811885" cy="507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545BD4FE-9327-BC44-B87A-6F40285E20EE}"/>
              </a:ext>
            </a:extLst>
          </p:cNvPr>
          <p:cNvSpPr txBox="1">
            <a:spLocks/>
          </p:cNvSpPr>
          <p:nvPr/>
        </p:nvSpPr>
        <p:spPr>
          <a:xfrm>
            <a:off x="7405806" y="1118530"/>
            <a:ext cx="3060764" cy="1146407"/>
          </a:xfrm>
          <a:prstGeom prst="rect">
            <a:avLst/>
          </a:prstGeom>
        </p:spPr>
        <p:txBody>
          <a:bodyPr vert="horz" wrap="square" lIns="0" tIns="30420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 marR="3081" indent="-385">
              <a:lnSpc>
                <a:spcPts val="2899"/>
              </a:lnSpc>
              <a:spcBef>
                <a:spcPts val="240"/>
              </a:spcBef>
            </a:pPr>
            <a:r>
              <a:rPr lang="ru-RU" sz="2486" kern="0" spc="-161" dirty="0">
                <a:solidFill>
                  <a:schemeClr val="tx1"/>
                </a:solidFill>
              </a:rPr>
              <a:t>квантиль </a:t>
            </a:r>
            <a:r>
              <a:rPr lang="ru-RU" sz="2486" kern="0" spc="-112" dirty="0">
                <a:solidFill>
                  <a:schemeClr val="tx1"/>
                </a:solidFill>
              </a:rPr>
              <a:t>стандартного </a:t>
            </a:r>
            <a:r>
              <a:rPr lang="ru-RU" sz="2486" kern="0" spc="-121" dirty="0">
                <a:solidFill>
                  <a:schemeClr val="tx1"/>
                </a:solidFill>
              </a:rPr>
              <a:t>нормального  </a:t>
            </a:r>
            <a:r>
              <a:rPr lang="ru-RU" sz="2486" kern="0" spc="-118" dirty="0">
                <a:solidFill>
                  <a:schemeClr val="tx1"/>
                </a:solidFill>
              </a:rPr>
              <a:t>р</a:t>
            </a:r>
            <a:r>
              <a:rPr lang="ru-RU" sz="2486" kern="0" spc="-318" dirty="0">
                <a:solidFill>
                  <a:schemeClr val="tx1"/>
                </a:solidFill>
              </a:rPr>
              <a:t>а</a:t>
            </a:r>
            <a:r>
              <a:rPr lang="ru-RU" sz="2486" kern="0" spc="-88" dirty="0">
                <a:solidFill>
                  <a:schemeClr val="tx1"/>
                </a:solidFill>
              </a:rPr>
              <a:t>с</a:t>
            </a:r>
            <a:r>
              <a:rPr lang="ru-RU" sz="2486" kern="0" spc="-100" dirty="0">
                <a:solidFill>
                  <a:schemeClr val="tx1"/>
                </a:solidFill>
              </a:rPr>
              <a:t>п</a:t>
            </a:r>
            <a:r>
              <a:rPr lang="ru-RU" sz="2486" kern="0" spc="-118" dirty="0">
                <a:solidFill>
                  <a:schemeClr val="tx1"/>
                </a:solidFill>
              </a:rPr>
              <a:t>р</a:t>
            </a:r>
            <a:r>
              <a:rPr lang="ru-RU" sz="2486" kern="0" spc="-200" dirty="0">
                <a:solidFill>
                  <a:schemeClr val="tx1"/>
                </a:solidFill>
              </a:rPr>
              <a:t>еделе</a:t>
            </a:r>
            <a:r>
              <a:rPr lang="ru-RU" sz="2486" kern="0" spc="-197" dirty="0">
                <a:solidFill>
                  <a:schemeClr val="tx1"/>
                </a:solidFill>
              </a:rPr>
              <a:t>н</a:t>
            </a:r>
            <a:r>
              <a:rPr lang="ru-RU" sz="2486" kern="0" spc="-79" dirty="0">
                <a:solidFill>
                  <a:schemeClr val="tx1"/>
                </a:solidFill>
              </a:rPr>
              <a:t>и</a:t>
            </a:r>
            <a:r>
              <a:rPr lang="ru-RU" sz="2486" kern="0" spc="-154" dirty="0">
                <a:solidFill>
                  <a:schemeClr val="tx1"/>
                </a:solidFill>
              </a:rPr>
              <a:t>я</a:t>
            </a:r>
            <a:endParaRPr lang="ru-RU" sz="2486" kern="0" dirty="0">
              <a:solidFill>
                <a:schemeClr val="tx1"/>
              </a:solidFill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EEB6092E-D364-B443-AB1A-FA385D437BAC}"/>
              </a:ext>
            </a:extLst>
          </p:cNvPr>
          <p:cNvSpPr/>
          <p:nvPr/>
        </p:nvSpPr>
        <p:spPr>
          <a:xfrm>
            <a:off x="9453261" y="2359060"/>
            <a:ext cx="304220" cy="1113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5311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5396" y="3142330"/>
            <a:ext cx="24759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6" dirty="0">
                <a:latin typeface="Times New Roman"/>
                <a:cs typeface="Times New Roman"/>
              </a:rPr>
              <a:t>1</a:t>
            </a:r>
            <a:endParaRPr sz="3638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173" y="4002733"/>
            <a:ext cx="545636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6" dirty="0">
                <a:latin typeface="Times New Roman"/>
                <a:cs typeface="Times New Roman"/>
              </a:rPr>
              <a:t>1</a:t>
            </a:r>
            <a:r>
              <a:rPr sz="3638" spc="-622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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5239" y="4346656"/>
            <a:ext cx="24759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i="1" spc="6" dirty="0">
                <a:latin typeface="Times New Roman"/>
                <a:cs typeface="Times New Roman"/>
              </a:rPr>
              <a:t>n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00951" y="3786588"/>
            <a:ext cx="1536408" cy="0"/>
          </a:xfrm>
          <a:custGeom>
            <a:avLst/>
            <a:gdLst/>
            <a:ahLst/>
            <a:cxnLst/>
            <a:rect l="l" t="t" r="r" b="b"/>
            <a:pathLst>
              <a:path w="2533650">
                <a:moveTo>
                  <a:pt x="0" y="0"/>
                </a:moveTo>
                <a:lnTo>
                  <a:pt x="2533252" y="0"/>
                </a:lnTo>
              </a:path>
            </a:pathLst>
          </a:custGeom>
          <a:ln w="37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4554736" y="3142330"/>
            <a:ext cx="827119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3" dirty="0">
                <a:latin typeface="Times New Roman"/>
                <a:cs typeface="Times New Roman"/>
              </a:rPr>
              <a:t>3.84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0189" y="3790347"/>
            <a:ext cx="496348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136" dirty="0">
                <a:latin typeface="Times New Roman"/>
                <a:cs typeface="Times New Roman"/>
              </a:rPr>
              <a:t>2</a:t>
            </a:r>
            <a:r>
              <a:rPr sz="3638" i="1" spc="6" dirty="0">
                <a:latin typeface="Times New Roman"/>
                <a:cs typeface="Times New Roman"/>
              </a:rPr>
              <a:t>n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6207" y="3786588"/>
            <a:ext cx="884108" cy="0"/>
          </a:xfrm>
          <a:custGeom>
            <a:avLst/>
            <a:gdLst/>
            <a:ahLst/>
            <a:cxnLst/>
            <a:rect l="l" t="t" r="r" b="b"/>
            <a:pathLst>
              <a:path w="1457959">
                <a:moveTo>
                  <a:pt x="0" y="0"/>
                </a:moveTo>
                <a:lnTo>
                  <a:pt x="1457809" y="0"/>
                </a:lnTo>
              </a:path>
            </a:pathLst>
          </a:custGeom>
          <a:ln w="37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5503972" y="3440397"/>
            <a:ext cx="1131320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6" dirty="0">
                <a:latin typeface="Symbol"/>
                <a:cs typeface="Symbol"/>
              </a:rPr>
              <a:t></a:t>
            </a:r>
            <a:r>
              <a:rPr sz="3638" spc="-561" dirty="0">
                <a:latin typeface="Times New Roman"/>
                <a:cs typeface="Times New Roman"/>
              </a:rPr>
              <a:t> </a:t>
            </a:r>
            <a:r>
              <a:rPr sz="3638" spc="3" dirty="0">
                <a:latin typeface="Times New Roman"/>
                <a:cs typeface="Times New Roman"/>
              </a:rPr>
              <a:t>1.96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7002" y="3142330"/>
            <a:ext cx="24759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6" dirty="0">
                <a:latin typeface="Times New Roman"/>
                <a:cs typeface="Times New Roman"/>
              </a:rPr>
              <a:t>1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8125" y="3786588"/>
            <a:ext cx="285332" cy="0"/>
          </a:xfrm>
          <a:custGeom>
            <a:avLst/>
            <a:gdLst/>
            <a:ahLst/>
            <a:cxnLst/>
            <a:rect l="l" t="t" r="r" b="b"/>
            <a:pathLst>
              <a:path w="470534">
                <a:moveTo>
                  <a:pt x="0" y="0"/>
                </a:moveTo>
                <a:lnTo>
                  <a:pt x="470038" y="0"/>
                </a:lnTo>
              </a:path>
            </a:pathLst>
          </a:custGeom>
          <a:ln w="37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6987002" y="3440397"/>
            <a:ext cx="2984250" cy="93227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78133">
              <a:lnSpc>
                <a:spcPts val="3560"/>
              </a:lnSpc>
              <a:spcBef>
                <a:spcPts val="69"/>
              </a:spcBef>
            </a:pPr>
            <a:r>
              <a:rPr sz="3638" i="1" spc="-349" dirty="0">
                <a:latin typeface="Times New Roman"/>
                <a:cs typeface="Times New Roman"/>
              </a:rPr>
              <a:t>p</a:t>
            </a:r>
            <a:r>
              <a:rPr sz="5458" spc="-523" baseline="4629" dirty="0">
                <a:latin typeface="Times New Roman"/>
                <a:cs typeface="Times New Roman"/>
              </a:rPr>
              <a:t>ˆ</a:t>
            </a:r>
            <a:r>
              <a:rPr sz="3638" spc="-349" dirty="0">
                <a:latin typeface="Times New Roman"/>
                <a:cs typeface="Times New Roman"/>
              </a:rPr>
              <a:t>(1 </a:t>
            </a:r>
            <a:r>
              <a:rPr sz="3638" spc="6" dirty="0">
                <a:latin typeface="Symbol"/>
                <a:cs typeface="Symbol"/>
              </a:rPr>
              <a:t></a:t>
            </a:r>
            <a:r>
              <a:rPr sz="3638" spc="6" dirty="0">
                <a:latin typeface="Times New Roman"/>
                <a:cs typeface="Times New Roman"/>
              </a:rPr>
              <a:t> </a:t>
            </a:r>
            <a:r>
              <a:rPr sz="3638" i="1" spc="-358" dirty="0">
                <a:latin typeface="Times New Roman"/>
                <a:cs typeface="Times New Roman"/>
              </a:rPr>
              <a:t>p</a:t>
            </a:r>
            <a:r>
              <a:rPr sz="5458" spc="-537" baseline="4629" dirty="0">
                <a:latin typeface="Times New Roman"/>
                <a:cs typeface="Times New Roman"/>
              </a:rPr>
              <a:t>ˆ</a:t>
            </a:r>
            <a:r>
              <a:rPr sz="3638" spc="-358" dirty="0">
                <a:latin typeface="Times New Roman"/>
                <a:cs typeface="Times New Roman"/>
              </a:rPr>
              <a:t>)</a:t>
            </a:r>
            <a:r>
              <a:rPr sz="3638" spc="-488" dirty="0">
                <a:latin typeface="Times New Roman"/>
                <a:cs typeface="Times New Roman"/>
              </a:rPr>
              <a:t> </a:t>
            </a:r>
            <a:r>
              <a:rPr sz="3638" spc="6" dirty="0">
                <a:latin typeface="Symbol"/>
                <a:cs typeface="Symbol"/>
              </a:rPr>
              <a:t></a:t>
            </a:r>
            <a:endParaRPr sz="3638">
              <a:latin typeface="Symbol"/>
              <a:cs typeface="Symbol"/>
            </a:endParaRPr>
          </a:p>
          <a:p>
            <a:pPr marL="7701">
              <a:lnSpc>
                <a:spcPts val="3560"/>
              </a:lnSpc>
              <a:tabLst>
                <a:tab pos="2330022" algn="l"/>
              </a:tabLst>
            </a:pPr>
            <a:r>
              <a:rPr sz="3638" i="1" spc="6" dirty="0">
                <a:latin typeface="Times New Roman"/>
                <a:cs typeface="Times New Roman"/>
              </a:rPr>
              <a:t>n	</a:t>
            </a:r>
            <a:r>
              <a:rPr sz="3638" spc="215" dirty="0">
                <a:latin typeface="Times New Roman"/>
                <a:cs typeface="Times New Roman"/>
              </a:rPr>
              <a:t>4</a:t>
            </a:r>
            <a:r>
              <a:rPr sz="3638" i="1" spc="176" dirty="0">
                <a:latin typeface="Times New Roman"/>
                <a:cs typeface="Times New Roman"/>
              </a:rPr>
              <a:t>n</a:t>
            </a:r>
            <a:r>
              <a:rPr sz="3138" spc="13" baseline="43478" dirty="0">
                <a:latin typeface="Times New Roman"/>
                <a:cs typeface="Times New Roman"/>
              </a:rPr>
              <a:t>2</a:t>
            </a:r>
            <a:endParaRPr sz="3138" baseline="4347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13200" y="3786588"/>
            <a:ext cx="884108" cy="0"/>
          </a:xfrm>
          <a:custGeom>
            <a:avLst/>
            <a:gdLst/>
            <a:ahLst/>
            <a:cxnLst/>
            <a:rect l="l" t="t" r="r" b="b"/>
            <a:pathLst>
              <a:path w="1457959">
                <a:moveTo>
                  <a:pt x="0" y="0"/>
                </a:moveTo>
                <a:lnTo>
                  <a:pt x="1457861" y="0"/>
                </a:lnTo>
              </a:path>
            </a:pathLst>
          </a:custGeom>
          <a:ln w="37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6654742" y="3165113"/>
            <a:ext cx="3479058" cy="1033128"/>
          </a:xfrm>
          <a:custGeom>
            <a:avLst/>
            <a:gdLst/>
            <a:ahLst/>
            <a:cxnLst/>
            <a:rect l="l" t="t" r="r" b="b"/>
            <a:pathLst>
              <a:path w="5737225" h="1703704">
                <a:moveTo>
                  <a:pt x="0" y="1252706"/>
                </a:moveTo>
                <a:lnTo>
                  <a:pt x="104556" y="1122361"/>
                </a:lnTo>
                <a:lnTo>
                  <a:pt x="267863" y="1703441"/>
                </a:lnTo>
                <a:lnTo>
                  <a:pt x="458056" y="0"/>
                </a:lnTo>
                <a:lnTo>
                  <a:pt x="573666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6654139" y="3164512"/>
            <a:ext cx="3479443" cy="1133245"/>
          </a:xfrm>
          <a:custGeom>
            <a:avLst/>
            <a:gdLst/>
            <a:ahLst/>
            <a:cxnLst/>
            <a:rect l="l" t="t" r="r" b="b"/>
            <a:pathLst>
              <a:path w="5737859" h="1868804">
                <a:moveTo>
                  <a:pt x="131190" y="1213900"/>
                </a:moveTo>
                <a:lnTo>
                  <a:pt x="63767" y="1213900"/>
                </a:lnTo>
                <a:lnTo>
                  <a:pt x="250882" y="1868613"/>
                </a:lnTo>
                <a:lnTo>
                  <a:pt x="288787" y="1868613"/>
                </a:lnTo>
                <a:lnTo>
                  <a:pt x="306715" y="1705434"/>
                </a:lnTo>
                <a:lnTo>
                  <a:pt x="268892" y="1705434"/>
                </a:lnTo>
                <a:lnTo>
                  <a:pt x="131190" y="1213900"/>
                </a:lnTo>
                <a:close/>
              </a:path>
              <a:path w="5737859" h="1868804">
                <a:moveTo>
                  <a:pt x="5737626" y="0"/>
                </a:moveTo>
                <a:lnTo>
                  <a:pt x="458101" y="0"/>
                </a:lnTo>
                <a:lnTo>
                  <a:pt x="268892" y="1705434"/>
                </a:lnTo>
                <a:lnTo>
                  <a:pt x="306715" y="1705434"/>
                </a:lnTo>
                <a:lnTo>
                  <a:pt x="489932" y="37810"/>
                </a:lnTo>
                <a:lnTo>
                  <a:pt x="5737626" y="37810"/>
                </a:lnTo>
                <a:lnTo>
                  <a:pt x="5737626" y="0"/>
                </a:lnTo>
                <a:close/>
              </a:path>
              <a:path w="5737859" h="1868804">
                <a:moveTo>
                  <a:pt x="105546" y="1122363"/>
                </a:moveTo>
                <a:lnTo>
                  <a:pt x="0" y="1253700"/>
                </a:lnTo>
                <a:lnTo>
                  <a:pt x="19894" y="1269626"/>
                </a:lnTo>
                <a:lnTo>
                  <a:pt x="63767" y="1213900"/>
                </a:lnTo>
                <a:lnTo>
                  <a:pt x="131190" y="1213900"/>
                </a:lnTo>
                <a:lnTo>
                  <a:pt x="105546" y="1122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603086" y="3091648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⎡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3086" y="3933948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⎣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5396" y="3710704"/>
            <a:ext cx="1790550" cy="56883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u="heavy" spc="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3.84</a:t>
            </a:r>
            <a:r>
              <a:rPr sz="3638" spc="124" dirty="0">
                <a:latin typeface="Times New Roman"/>
                <a:cs typeface="Times New Roman"/>
              </a:rPr>
              <a:t> </a:t>
            </a:r>
            <a:r>
              <a:rPr sz="5458" spc="-1956" baseline="19907" dirty="0">
                <a:latin typeface="Symbol"/>
                <a:cs typeface="Symbol"/>
              </a:rPr>
              <a:t>⎢</a:t>
            </a:r>
            <a:r>
              <a:rPr sz="5458" spc="-546" baseline="19907" dirty="0">
                <a:latin typeface="Times New Roman"/>
                <a:cs typeface="Times New Roman"/>
              </a:rPr>
              <a:t> </a:t>
            </a:r>
            <a:r>
              <a:rPr sz="5458" i="1" spc="-1114" baseline="32407" dirty="0">
                <a:latin typeface="Times New Roman"/>
                <a:cs typeface="Times New Roman"/>
              </a:rPr>
              <a:t>p</a:t>
            </a:r>
            <a:r>
              <a:rPr sz="5458" spc="-1114" baseline="37037" dirty="0">
                <a:latin typeface="Times New Roman"/>
                <a:cs typeface="Times New Roman"/>
              </a:rPr>
              <a:t>ˆ </a:t>
            </a:r>
            <a:r>
              <a:rPr sz="5458" spc="-1337" baseline="32407" dirty="0">
                <a:latin typeface="Symbol"/>
                <a:cs typeface="Symbol"/>
              </a:rPr>
              <a:t></a:t>
            </a:r>
            <a:endParaRPr sz="5458" baseline="32407" dirty="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41739" y="3142331"/>
            <a:ext cx="1123618" cy="56883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3" dirty="0">
                <a:latin typeface="Times New Roman"/>
                <a:cs typeface="Times New Roman"/>
              </a:rPr>
              <a:t>3.84</a:t>
            </a:r>
            <a:r>
              <a:rPr sz="3638" spc="-27" dirty="0">
                <a:latin typeface="Times New Roman"/>
                <a:cs typeface="Times New Roman"/>
              </a:rPr>
              <a:t> </a:t>
            </a:r>
            <a:r>
              <a:rPr sz="5458" spc="-3310" baseline="6018" dirty="0">
                <a:latin typeface="Symbol"/>
                <a:cs typeface="Symbol"/>
              </a:rPr>
              <a:t>⎤</a:t>
            </a:r>
            <a:endParaRPr sz="5458" baseline="601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71651" y="3933948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⎦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71651" y="3545381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⎥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34599" y="1685025"/>
            <a:ext cx="1704470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ru-RU" sz="2486" spc="-263" dirty="0">
                <a:latin typeface="Arial"/>
                <a:cs typeface="Arial"/>
              </a:rPr>
              <a:t>квантиль </a:t>
            </a:r>
            <a:r>
              <a:rPr sz="2486" spc="-263" dirty="0">
                <a:latin typeface="Arial"/>
                <a:cs typeface="Arial"/>
              </a:rPr>
              <a:t>95%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  <a:endParaRPr lang="en-US" dirty="0"/>
          </a:p>
        </p:txBody>
      </p:sp>
      <p:sp>
        <p:nvSpPr>
          <p:cNvPr id="24" name="object 24"/>
          <p:cNvSpPr/>
          <p:nvPr/>
        </p:nvSpPr>
        <p:spPr>
          <a:xfrm>
            <a:off x="6310438" y="2164140"/>
            <a:ext cx="995056" cy="1229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E6C94697-FFEA-564B-A581-D2BC8E0DD6D2}"/>
              </a:ext>
            </a:extLst>
          </p:cNvPr>
          <p:cNvSpPr txBox="1"/>
          <p:nvPr/>
        </p:nvSpPr>
        <p:spPr>
          <a:xfrm>
            <a:off x="3591211" y="3079773"/>
            <a:ext cx="193687" cy="56877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638" spc="-1304" dirty="0">
                <a:latin typeface="Symbol"/>
                <a:cs typeface="Symbol"/>
              </a:rPr>
              <a:t>⎡</a:t>
            </a:r>
            <a:endParaRPr sz="3638">
              <a:latin typeface="Symbol"/>
              <a:cs typeface="Symbo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0F71F1-1EAC-064B-90FA-D26138F82A75}"/>
              </a:ext>
            </a:extLst>
          </p:cNvPr>
          <p:cNvSpPr/>
          <p:nvPr/>
        </p:nvSpPr>
        <p:spPr>
          <a:xfrm>
            <a:off x="9798396" y="6520464"/>
            <a:ext cx="2393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hlinkClick r:id="rId3"/>
              </a:rPr>
              <a:t>https://en.wikipedia.org/wiki/1.96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2295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86440"/>
              </p:ext>
            </p:extLst>
          </p:nvPr>
        </p:nvGraphicFramePr>
        <p:xfrm>
          <a:off x="1298690" y="2414237"/>
          <a:ext cx="9631615" cy="2610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1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3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9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869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41634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0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7935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37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наблюдаемое</a:t>
                      </a:r>
                      <a:r>
                        <a:rPr sz="2000" spc="-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80</a:t>
                      </a: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5904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91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нижняя 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граница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22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38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49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58</a:t>
                      </a: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65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67</a:t>
                      </a: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70</a:t>
                      </a: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71</a:t>
                      </a: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77</a:t>
                      </a: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5158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467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7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верхняя</a:t>
                      </a: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граница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98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96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94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92</a:t>
                      </a: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90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89</a:t>
                      </a: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87</a:t>
                      </a: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87</a:t>
                      </a: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40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82</a:t>
                      </a: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1101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C16E7E-C941-B747-8ABC-0B64081D8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</p:spTree>
    <p:extLst>
      <p:ext uri="{BB962C8B-B14F-4D97-AF65-F5344CB8AC3E}">
        <p14:creationId xmlns:p14="http://schemas.microsoft.com/office/powerpoint/2010/main" val="83044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0359" y="1977041"/>
            <a:ext cx="9888458" cy="4573797"/>
          </a:xfrm>
          <a:custGeom>
            <a:avLst/>
            <a:gdLst/>
            <a:ahLst/>
            <a:cxnLst/>
            <a:rect l="l" t="t" r="r" b="b"/>
            <a:pathLst>
              <a:path w="16306800" h="7542530">
                <a:moveTo>
                  <a:pt x="0" y="0"/>
                </a:moveTo>
                <a:lnTo>
                  <a:pt x="16306676" y="0"/>
                </a:lnTo>
                <a:lnTo>
                  <a:pt x="16306676" y="7542492"/>
                </a:lnTo>
                <a:lnTo>
                  <a:pt x="0" y="75424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1650247" y="2252314"/>
            <a:ext cx="6880719" cy="3762081"/>
          </a:xfrm>
          <a:custGeom>
            <a:avLst/>
            <a:gdLst/>
            <a:ahLst/>
            <a:cxnLst/>
            <a:rect l="l" t="t" r="r" b="b"/>
            <a:pathLst>
              <a:path w="11346815" h="6203950">
                <a:moveTo>
                  <a:pt x="0" y="0"/>
                </a:moveTo>
                <a:lnTo>
                  <a:pt x="11346439" y="0"/>
                </a:lnTo>
                <a:lnTo>
                  <a:pt x="11346439" y="6203476"/>
                </a:lnTo>
                <a:lnTo>
                  <a:pt x="0" y="62034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1644407" y="5375615"/>
            <a:ext cx="6881874" cy="21179"/>
          </a:xfrm>
          <a:custGeom>
            <a:avLst/>
            <a:gdLst/>
            <a:ahLst/>
            <a:cxnLst/>
            <a:rect l="l" t="t" r="r" b="b"/>
            <a:pathLst>
              <a:path w="11348719" h="34925">
                <a:moveTo>
                  <a:pt x="0" y="0"/>
                </a:moveTo>
                <a:lnTo>
                  <a:pt x="11348299" y="0"/>
                </a:lnTo>
                <a:lnTo>
                  <a:pt x="11348299" y="34918"/>
                </a:lnTo>
                <a:lnTo>
                  <a:pt x="0" y="34918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1644407" y="4740367"/>
            <a:ext cx="6881874" cy="21179"/>
          </a:xfrm>
          <a:custGeom>
            <a:avLst/>
            <a:gdLst/>
            <a:ahLst/>
            <a:cxnLst/>
            <a:rect l="l" t="t" r="r" b="b"/>
            <a:pathLst>
              <a:path w="11348719" h="34925">
                <a:moveTo>
                  <a:pt x="0" y="0"/>
                </a:moveTo>
                <a:lnTo>
                  <a:pt x="11348299" y="0"/>
                </a:lnTo>
                <a:lnTo>
                  <a:pt x="11348299" y="34918"/>
                </a:lnTo>
                <a:lnTo>
                  <a:pt x="0" y="34918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1644407" y="4126295"/>
            <a:ext cx="6881874" cy="21179"/>
          </a:xfrm>
          <a:custGeom>
            <a:avLst/>
            <a:gdLst/>
            <a:ahLst/>
            <a:cxnLst/>
            <a:rect l="l" t="t" r="r" b="b"/>
            <a:pathLst>
              <a:path w="11348719" h="34925">
                <a:moveTo>
                  <a:pt x="0" y="0"/>
                </a:moveTo>
                <a:lnTo>
                  <a:pt x="11348299" y="0"/>
                </a:lnTo>
                <a:lnTo>
                  <a:pt x="11348299" y="34918"/>
                </a:lnTo>
                <a:lnTo>
                  <a:pt x="0" y="34918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1644407" y="3491047"/>
            <a:ext cx="6881874" cy="21179"/>
          </a:xfrm>
          <a:custGeom>
            <a:avLst/>
            <a:gdLst/>
            <a:ahLst/>
            <a:cxnLst/>
            <a:rect l="l" t="t" r="r" b="b"/>
            <a:pathLst>
              <a:path w="11348719" h="34925">
                <a:moveTo>
                  <a:pt x="0" y="0"/>
                </a:moveTo>
                <a:lnTo>
                  <a:pt x="11348299" y="0"/>
                </a:lnTo>
                <a:lnTo>
                  <a:pt x="11348299" y="34918"/>
                </a:lnTo>
                <a:lnTo>
                  <a:pt x="0" y="34918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1644407" y="2876974"/>
            <a:ext cx="6881874" cy="21179"/>
          </a:xfrm>
          <a:custGeom>
            <a:avLst/>
            <a:gdLst/>
            <a:ahLst/>
            <a:cxnLst/>
            <a:rect l="l" t="t" r="r" b="b"/>
            <a:pathLst>
              <a:path w="11348719" h="34925">
                <a:moveTo>
                  <a:pt x="0" y="0"/>
                </a:moveTo>
                <a:lnTo>
                  <a:pt x="11348299" y="0"/>
                </a:lnTo>
                <a:lnTo>
                  <a:pt x="11348299" y="34918"/>
                </a:lnTo>
                <a:lnTo>
                  <a:pt x="0" y="34918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1644407" y="2241726"/>
            <a:ext cx="6881874" cy="21179"/>
          </a:xfrm>
          <a:custGeom>
            <a:avLst/>
            <a:gdLst/>
            <a:ahLst/>
            <a:cxnLst/>
            <a:rect l="l" t="t" r="r" b="b"/>
            <a:pathLst>
              <a:path w="11348719" h="34925">
                <a:moveTo>
                  <a:pt x="0" y="0"/>
                </a:moveTo>
                <a:lnTo>
                  <a:pt x="11348299" y="0"/>
                </a:lnTo>
                <a:lnTo>
                  <a:pt x="11348299" y="34919"/>
                </a:lnTo>
                <a:lnTo>
                  <a:pt x="0" y="34919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1650247" y="2252314"/>
            <a:ext cx="0" cy="3762081"/>
          </a:xfrm>
          <a:custGeom>
            <a:avLst/>
            <a:gdLst/>
            <a:ahLst/>
            <a:cxnLst/>
            <a:rect l="l" t="t" r="r" b="b"/>
            <a:pathLst>
              <a:path h="6203950">
                <a:moveTo>
                  <a:pt x="0" y="6203486"/>
                </a:moveTo>
                <a:lnTo>
                  <a:pt x="2" y="0"/>
                </a:lnTo>
              </a:path>
            </a:pathLst>
          </a:custGeom>
          <a:ln w="3491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650247" y="6014107"/>
            <a:ext cx="6880719" cy="0"/>
          </a:xfrm>
          <a:custGeom>
            <a:avLst/>
            <a:gdLst/>
            <a:ahLst/>
            <a:cxnLst/>
            <a:rect l="l" t="t" r="r" b="b"/>
            <a:pathLst>
              <a:path w="11346815">
                <a:moveTo>
                  <a:pt x="0" y="0"/>
                </a:moveTo>
                <a:lnTo>
                  <a:pt x="11346393" y="2"/>
                </a:lnTo>
              </a:path>
            </a:pathLst>
          </a:custGeom>
          <a:ln w="34919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1580885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1750278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2025544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3761830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333531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6048647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7192063" y="3353411"/>
            <a:ext cx="381136" cy="35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1580885" y="5174450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750278" y="4687427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2025544" y="4327452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2597252" y="4031004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3761830" y="3819259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333531" y="3776907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6048647" y="3671028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7192063" y="3628683"/>
            <a:ext cx="381136" cy="35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1580885" y="2781684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1750278" y="2845211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2025544" y="2908739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2597252" y="2993436"/>
            <a:ext cx="381136" cy="719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3761830" y="3056957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333531" y="3078132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6048647" y="3120484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7192063" y="3141660"/>
            <a:ext cx="381136" cy="35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1771457" y="3501631"/>
            <a:ext cx="5612701" cy="4621"/>
          </a:xfrm>
          <a:custGeom>
            <a:avLst/>
            <a:gdLst/>
            <a:ahLst/>
            <a:cxnLst/>
            <a:rect l="l" t="t" r="r" b="b"/>
            <a:pathLst>
              <a:path w="9255760" h="7620">
                <a:moveTo>
                  <a:pt x="0" y="0"/>
                </a:moveTo>
                <a:lnTo>
                  <a:pt x="48450" y="3711"/>
                </a:lnTo>
                <a:lnTo>
                  <a:pt x="95943" y="5962"/>
                </a:lnTo>
                <a:lnTo>
                  <a:pt x="146500" y="7118"/>
                </a:lnTo>
                <a:lnTo>
                  <a:pt x="204142" y="7544"/>
                </a:lnTo>
                <a:lnTo>
                  <a:pt x="272892" y="7604"/>
                </a:lnTo>
                <a:lnTo>
                  <a:pt x="314526" y="7604"/>
                </a:lnTo>
                <a:lnTo>
                  <a:pt x="356160" y="7604"/>
                </a:lnTo>
                <a:lnTo>
                  <a:pt x="9204682" y="7604"/>
                </a:lnTo>
                <a:lnTo>
                  <a:pt x="9255457" y="7604"/>
                </a:lnTo>
              </a:path>
            </a:pathLst>
          </a:custGeom>
          <a:ln w="13094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1665582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1834976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2110241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2681948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3846527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4418228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6133344" y="3395757"/>
            <a:ext cx="211741" cy="21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1771457" y="3784703"/>
            <a:ext cx="5612701" cy="1530247"/>
          </a:xfrm>
          <a:custGeom>
            <a:avLst/>
            <a:gdLst/>
            <a:ahLst/>
            <a:cxnLst/>
            <a:rect l="l" t="t" r="r" b="b"/>
            <a:pathLst>
              <a:path w="9255760" h="2523490">
                <a:moveTo>
                  <a:pt x="0" y="2523473"/>
                </a:moveTo>
                <a:lnTo>
                  <a:pt x="14587" y="2476778"/>
                </a:lnTo>
                <a:lnTo>
                  <a:pt x="28845" y="2429525"/>
                </a:lnTo>
                <a:lnTo>
                  <a:pt x="42878" y="2381834"/>
                </a:lnTo>
                <a:lnTo>
                  <a:pt x="56786" y="2333825"/>
                </a:lnTo>
                <a:lnTo>
                  <a:pt x="70674" y="2285615"/>
                </a:lnTo>
                <a:lnTo>
                  <a:pt x="84642" y="2237327"/>
                </a:lnTo>
                <a:lnTo>
                  <a:pt x="98793" y="2189078"/>
                </a:lnTo>
                <a:lnTo>
                  <a:pt x="113230" y="2140988"/>
                </a:lnTo>
                <a:lnTo>
                  <a:pt x="128054" y="2093177"/>
                </a:lnTo>
                <a:lnTo>
                  <a:pt x="143369" y="2045765"/>
                </a:lnTo>
                <a:lnTo>
                  <a:pt x="159277" y="1998871"/>
                </a:lnTo>
                <a:lnTo>
                  <a:pt x="175879" y="1952615"/>
                </a:lnTo>
                <a:lnTo>
                  <a:pt x="193278" y="1907116"/>
                </a:lnTo>
                <a:lnTo>
                  <a:pt x="211576" y="1862493"/>
                </a:lnTo>
                <a:lnTo>
                  <a:pt x="230877" y="1818867"/>
                </a:lnTo>
                <a:lnTo>
                  <a:pt x="251281" y="1776356"/>
                </a:lnTo>
                <a:lnTo>
                  <a:pt x="272892" y="1735081"/>
                </a:lnTo>
                <a:lnTo>
                  <a:pt x="297938" y="1689666"/>
                </a:lnTo>
                <a:lnTo>
                  <a:pt x="322815" y="1645434"/>
                </a:lnTo>
                <a:lnTo>
                  <a:pt x="347777" y="1602307"/>
                </a:lnTo>
                <a:lnTo>
                  <a:pt x="373075" y="1560207"/>
                </a:lnTo>
                <a:lnTo>
                  <a:pt x="398962" y="1519056"/>
                </a:lnTo>
                <a:lnTo>
                  <a:pt x="425688" y="1478775"/>
                </a:lnTo>
                <a:lnTo>
                  <a:pt x="453508" y="1439286"/>
                </a:lnTo>
                <a:lnTo>
                  <a:pt x="482672" y="1400510"/>
                </a:lnTo>
                <a:lnTo>
                  <a:pt x="513433" y="1362369"/>
                </a:lnTo>
                <a:lnTo>
                  <a:pt x="546044" y="1324785"/>
                </a:lnTo>
                <a:lnTo>
                  <a:pt x="580755" y="1287680"/>
                </a:lnTo>
                <a:lnTo>
                  <a:pt x="617820" y="1250974"/>
                </a:lnTo>
                <a:lnTo>
                  <a:pt x="657491" y="1214590"/>
                </a:lnTo>
                <a:lnTo>
                  <a:pt x="700019" y="1178449"/>
                </a:lnTo>
                <a:lnTo>
                  <a:pt x="745657" y="1142473"/>
                </a:lnTo>
                <a:lnTo>
                  <a:pt x="779452" y="1116912"/>
                </a:lnTo>
                <a:lnTo>
                  <a:pt x="813399" y="1091549"/>
                </a:lnTo>
                <a:lnTo>
                  <a:pt x="847653" y="1066392"/>
                </a:lnTo>
                <a:lnTo>
                  <a:pt x="882367" y="1041449"/>
                </a:lnTo>
                <a:lnTo>
                  <a:pt x="917692" y="1016726"/>
                </a:lnTo>
                <a:lnTo>
                  <a:pt x="953784" y="992233"/>
                </a:lnTo>
                <a:lnTo>
                  <a:pt x="990795" y="967975"/>
                </a:lnTo>
                <a:lnTo>
                  <a:pt x="1028877" y="943962"/>
                </a:lnTo>
                <a:lnTo>
                  <a:pt x="1068185" y="920200"/>
                </a:lnTo>
                <a:lnTo>
                  <a:pt x="1108871" y="896698"/>
                </a:lnTo>
                <a:lnTo>
                  <a:pt x="1151089" y="873463"/>
                </a:lnTo>
                <a:lnTo>
                  <a:pt x="1194991" y="850502"/>
                </a:lnTo>
                <a:lnTo>
                  <a:pt x="1240732" y="827823"/>
                </a:lnTo>
                <a:lnTo>
                  <a:pt x="1288463" y="805435"/>
                </a:lnTo>
                <a:lnTo>
                  <a:pt x="1338338" y="783344"/>
                </a:lnTo>
                <a:lnTo>
                  <a:pt x="1390510" y="761558"/>
                </a:lnTo>
                <a:lnTo>
                  <a:pt x="1445133" y="740084"/>
                </a:lnTo>
                <a:lnTo>
                  <a:pt x="1502359" y="718932"/>
                </a:lnTo>
                <a:lnTo>
                  <a:pt x="1562342" y="698107"/>
                </a:lnTo>
                <a:lnTo>
                  <a:pt x="1625235" y="677618"/>
                </a:lnTo>
                <a:lnTo>
                  <a:pt x="1691190" y="657472"/>
                </a:lnTo>
                <a:lnTo>
                  <a:pt x="1729479" y="646436"/>
                </a:lnTo>
                <a:lnTo>
                  <a:pt x="1769628" y="635404"/>
                </a:lnTo>
                <a:lnTo>
                  <a:pt x="1811536" y="624386"/>
                </a:lnTo>
                <a:lnTo>
                  <a:pt x="1855097" y="613388"/>
                </a:lnTo>
                <a:lnTo>
                  <a:pt x="1900209" y="602418"/>
                </a:lnTo>
                <a:lnTo>
                  <a:pt x="1946769" y="591482"/>
                </a:lnTo>
                <a:lnTo>
                  <a:pt x="1994672" y="580588"/>
                </a:lnTo>
                <a:lnTo>
                  <a:pt x="2043817" y="569744"/>
                </a:lnTo>
                <a:lnTo>
                  <a:pt x="2094098" y="558957"/>
                </a:lnTo>
                <a:lnTo>
                  <a:pt x="2145414" y="548233"/>
                </a:lnTo>
                <a:lnTo>
                  <a:pt x="2197660" y="537581"/>
                </a:lnTo>
                <a:lnTo>
                  <a:pt x="2250733" y="527008"/>
                </a:lnTo>
                <a:lnTo>
                  <a:pt x="2304529" y="516521"/>
                </a:lnTo>
                <a:lnTo>
                  <a:pt x="2358946" y="506127"/>
                </a:lnTo>
                <a:lnTo>
                  <a:pt x="2413880" y="495833"/>
                </a:lnTo>
                <a:lnTo>
                  <a:pt x="2469228" y="485648"/>
                </a:lnTo>
                <a:lnTo>
                  <a:pt x="2524886" y="475577"/>
                </a:lnTo>
                <a:lnTo>
                  <a:pt x="2580750" y="465629"/>
                </a:lnTo>
                <a:lnTo>
                  <a:pt x="2636718" y="455811"/>
                </a:lnTo>
                <a:lnTo>
                  <a:pt x="2692686" y="446131"/>
                </a:lnTo>
                <a:lnTo>
                  <a:pt x="2748551" y="436594"/>
                </a:lnTo>
                <a:lnTo>
                  <a:pt x="2804208" y="427210"/>
                </a:lnTo>
                <a:lnTo>
                  <a:pt x="2859556" y="417984"/>
                </a:lnTo>
                <a:lnTo>
                  <a:pt x="2914490" y="408925"/>
                </a:lnTo>
                <a:lnTo>
                  <a:pt x="2968907" y="400040"/>
                </a:lnTo>
                <a:lnTo>
                  <a:pt x="3022704" y="391335"/>
                </a:lnTo>
                <a:lnTo>
                  <a:pt x="3075777" y="382819"/>
                </a:lnTo>
                <a:lnTo>
                  <a:pt x="3128023" y="374499"/>
                </a:lnTo>
                <a:lnTo>
                  <a:pt x="3179338" y="366382"/>
                </a:lnTo>
                <a:lnTo>
                  <a:pt x="3229620" y="358474"/>
                </a:lnTo>
                <a:lnTo>
                  <a:pt x="3278764" y="350785"/>
                </a:lnTo>
                <a:lnTo>
                  <a:pt x="3326668" y="343320"/>
                </a:lnTo>
                <a:lnTo>
                  <a:pt x="3373227" y="336087"/>
                </a:lnTo>
                <a:lnTo>
                  <a:pt x="3418340" y="329094"/>
                </a:lnTo>
                <a:lnTo>
                  <a:pt x="3461901" y="322348"/>
                </a:lnTo>
                <a:lnTo>
                  <a:pt x="3503808" y="315856"/>
                </a:lnTo>
                <a:lnTo>
                  <a:pt x="3543957" y="309625"/>
                </a:lnTo>
                <a:lnTo>
                  <a:pt x="3582246" y="303663"/>
                </a:lnTo>
                <a:lnTo>
                  <a:pt x="3636464" y="295329"/>
                </a:lnTo>
                <a:lnTo>
                  <a:pt x="3687229" y="287798"/>
                </a:lnTo>
                <a:lnTo>
                  <a:pt x="3735064" y="281000"/>
                </a:lnTo>
                <a:lnTo>
                  <a:pt x="3780489" y="274866"/>
                </a:lnTo>
                <a:lnTo>
                  <a:pt x="3824027" y="269324"/>
                </a:lnTo>
                <a:lnTo>
                  <a:pt x="3866201" y="264304"/>
                </a:lnTo>
                <a:lnTo>
                  <a:pt x="3907531" y="259738"/>
                </a:lnTo>
                <a:lnTo>
                  <a:pt x="3948542" y="255554"/>
                </a:lnTo>
                <a:lnTo>
                  <a:pt x="3989753" y="251682"/>
                </a:lnTo>
                <a:lnTo>
                  <a:pt x="4031688" y="248053"/>
                </a:lnTo>
                <a:lnTo>
                  <a:pt x="4074869" y="244596"/>
                </a:lnTo>
                <a:lnTo>
                  <a:pt x="4119817" y="241242"/>
                </a:lnTo>
                <a:lnTo>
                  <a:pt x="4167055" y="237920"/>
                </a:lnTo>
                <a:lnTo>
                  <a:pt x="4217105" y="234560"/>
                </a:lnTo>
                <a:lnTo>
                  <a:pt x="4270489" y="231092"/>
                </a:lnTo>
                <a:lnTo>
                  <a:pt x="4327728" y="227447"/>
                </a:lnTo>
                <a:lnTo>
                  <a:pt x="4389346" y="223553"/>
                </a:lnTo>
                <a:lnTo>
                  <a:pt x="4455864" y="219341"/>
                </a:lnTo>
                <a:lnTo>
                  <a:pt x="4527804" y="214741"/>
                </a:lnTo>
                <a:lnTo>
                  <a:pt x="4562318" y="212531"/>
                </a:lnTo>
                <a:lnTo>
                  <a:pt x="4598291" y="210251"/>
                </a:lnTo>
                <a:lnTo>
                  <a:pt x="4674420" y="205496"/>
                </a:lnTo>
                <a:lnTo>
                  <a:pt x="4714479" y="203025"/>
                </a:lnTo>
                <a:lnTo>
                  <a:pt x="4755804" y="200496"/>
                </a:lnTo>
                <a:lnTo>
                  <a:pt x="4798345" y="197912"/>
                </a:lnTo>
                <a:lnTo>
                  <a:pt x="4842055" y="195274"/>
                </a:lnTo>
                <a:lnTo>
                  <a:pt x="4886885" y="192587"/>
                </a:lnTo>
                <a:lnTo>
                  <a:pt x="4932786" y="189852"/>
                </a:lnTo>
                <a:lnTo>
                  <a:pt x="4979711" y="187072"/>
                </a:lnTo>
                <a:lnTo>
                  <a:pt x="5027610" y="184251"/>
                </a:lnTo>
                <a:lnTo>
                  <a:pt x="5076435" y="181390"/>
                </a:lnTo>
                <a:lnTo>
                  <a:pt x="5126137" y="178493"/>
                </a:lnTo>
                <a:lnTo>
                  <a:pt x="5176669" y="175562"/>
                </a:lnTo>
                <a:lnTo>
                  <a:pt x="5227982" y="172600"/>
                </a:lnTo>
                <a:lnTo>
                  <a:pt x="5280026" y="169610"/>
                </a:lnTo>
                <a:lnTo>
                  <a:pt x="5332755" y="166594"/>
                </a:lnTo>
                <a:lnTo>
                  <a:pt x="5386119" y="163556"/>
                </a:lnTo>
                <a:lnTo>
                  <a:pt x="5440070" y="160497"/>
                </a:lnTo>
                <a:lnTo>
                  <a:pt x="5494559" y="157422"/>
                </a:lnTo>
                <a:lnTo>
                  <a:pt x="5549539" y="154331"/>
                </a:lnTo>
                <a:lnTo>
                  <a:pt x="5604959" y="151229"/>
                </a:lnTo>
                <a:lnTo>
                  <a:pt x="5660773" y="148118"/>
                </a:lnTo>
                <a:lnTo>
                  <a:pt x="5716932" y="145001"/>
                </a:lnTo>
                <a:lnTo>
                  <a:pt x="5773386" y="141879"/>
                </a:lnTo>
                <a:lnTo>
                  <a:pt x="5830089" y="138757"/>
                </a:lnTo>
                <a:lnTo>
                  <a:pt x="5886990" y="135637"/>
                </a:lnTo>
                <a:lnTo>
                  <a:pt x="5944043" y="132522"/>
                </a:lnTo>
                <a:lnTo>
                  <a:pt x="6001198" y="129413"/>
                </a:lnTo>
                <a:lnTo>
                  <a:pt x="6058406" y="126315"/>
                </a:lnTo>
                <a:lnTo>
                  <a:pt x="6115620" y="123230"/>
                </a:lnTo>
                <a:lnTo>
                  <a:pt x="6172791" y="120160"/>
                </a:lnTo>
                <a:lnTo>
                  <a:pt x="6229871" y="117108"/>
                </a:lnTo>
                <a:lnTo>
                  <a:pt x="6286810" y="114078"/>
                </a:lnTo>
                <a:lnTo>
                  <a:pt x="6343562" y="111071"/>
                </a:lnTo>
                <a:lnTo>
                  <a:pt x="6400076" y="108091"/>
                </a:lnTo>
                <a:lnTo>
                  <a:pt x="6456305" y="105140"/>
                </a:lnTo>
                <a:lnTo>
                  <a:pt x="6512200" y="102220"/>
                </a:lnTo>
                <a:lnTo>
                  <a:pt x="6567713" y="99336"/>
                </a:lnTo>
                <a:lnTo>
                  <a:pt x="6622795" y="96489"/>
                </a:lnTo>
                <a:lnTo>
                  <a:pt x="6677398" y="93682"/>
                </a:lnTo>
                <a:lnTo>
                  <a:pt x="6731474" y="90918"/>
                </a:lnTo>
                <a:lnTo>
                  <a:pt x="6784973" y="88200"/>
                </a:lnTo>
                <a:lnTo>
                  <a:pt x="6837848" y="85530"/>
                </a:lnTo>
                <a:lnTo>
                  <a:pt x="6890050" y="82911"/>
                </a:lnTo>
                <a:lnTo>
                  <a:pt x="6941531" y="80346"/>
                </a:lnTo>
                <a:lnTo>
                  <a:pt x="6992241" y="77837"/>
                </a:lnTo>
                <a:lnTo>
                  <a:pt x="7042134" y="75388"/>
                </a:lnTo>
                <a:lnTo>
                  <a:pt x="7091159" y="73001"/>
                </a:lnTo>
                <a:lnTo>
                  <a:pt x="7139269" y="70678"/>
                </a:lnTo>
                <a:lnTo>
                  <a:pt x="7186416" y="68424"/>
                </a:lnTo>
                <a:lnTo>
                  <a:pt x="7232550" y="66239"/>
                </a:lnTo>
                <a:lnTo>
                  <a:pt x="7277624" y="64128"/>
                </a:lnTo>
                <a:lnTo>
                  <a:pt x="7321589" y="62092"/>
                </a:lnTo>
                <a:lnTo>
                  <a:pt x="7364396" y="60134"/>
                </a:lnTo>
                <a:lnTo>
                  <a:pt x="7427601" y="57300"/>
                </a:lnTo>
                <a:lnTo>
                  <a:pt x="7489481" y="54599"/>
                </a:lnTo>
                <a:lnTo>
                  <a:pt x="7550091" y="52024"/>
                </a:lnTo>
                <a:lnTo>
                  <a:pt x="7609488" y="49571"/>
                </a:lnTo>
                <a:lnTo>
                  <a:pt x="7667728" y="47233"/>
                </a:lnTo>
                <a:lnTo>
                  <a:pt x="7724867" y="45006"/>
                </a:lnTo>
                <a:lnTo>
                  <a:pt x="7780960" y="42882"/>
                </a:lnTo>
                <a:lnTo>
                  <a:pt x="7836064" y="40858"/>
                </a:lnTo>
                <a:lnTo>
                  <a:pt x="7890235" y="38927"/>
                </a:lnTo>
                <a:lnTo>
                  <a:pt x="7943528" y="37083"/>
                </a:lnTo>
                <a:lnTo>
                  <a:pt x="7996001" y="35322"/>
                </a:lnTo>
                <a:lnTo>
                  <a:pt x="8047707" y="33637"/>
                </a:lnTo>
                <a:lnTo>
                  <a:pt x="8098705" y="32023"/>
                </a:lnTo>
                <a:lnTo>
                  <a:pt x="8149049" y="30474"/>
                </a:lnTo>
                <a:lnTo>
                  <a:pt x="8198796" y="28985"/>
                </a:lnTo>
                <a:lnTo>
                  <a:pt x="8248002" y="27550"/>
                </a:lnTo>
                <a:lnTo>
                  <a:pt x="8296722" y="26163"/>
                </a:lnTo>
                <a:lnTo>
                  <a:pt x="8345013" y="24819"/>
                </a:lnTo>
                <a:lnTo>
                  <a:pt x="8392931" y="23513"/>
                </a:lnTo>
                <a:lnTo>
                  <a:pt x="8440531" y="22238"/>
                </a:lnTo>
                <a:lnTo>
                  <a:pt x="8487870" y="20990"/>
                </a:lnTo>
                <a:lnTo>
                  <a:pt x="8535004" y="19762"/>
                </a:lnTo>
                <a:lnTo>
                  <a:pt x="8581989" y="18549"/>
                </a:lnTo>
                <a:lnTo>
                  <a:pt x="8628880" y="17345"/>
                </a:lnTo>
                <a:lnTo>
                  <a:pt x="8675734" y="16145"/>
                </a:lnTo>
                <a:lnTo>
                  <a:pt x="8722607" y="14943"/>
                </a:lnTo>
                <a:lnTo>
                  <a:pt x="8769554" y="13734"/>
                </a:lnTo>
                <a:lnTo>
                  <a:pt x="8816632" y="12512"/>
                </a:lnTo>
                <a:lnTo>
                  <a:pt x="8863897" y="11270"/>
                </a:lnTo>
                <a:lnTo>
                  <a:pt x="8911404" y="10005"/>
                </a:lnTo>
                <a:lnTo>
                  <a:pt x="8959211" y="8710"/>
                </a:lnTo>
                <a:lnTo>
                  <a:pt x="9007371" y="7380"/>
                </a:lnTo>
                <a:lnTo>
                  <a:pt x="9055943" y="6008"/>
                </a:lnTo>
                <a:lnTo>
                  <a:pt x="9104981" y="4590"/>
                </a:lnTo>
                <a:lnTo>
                  <a:pt x="9154543" y="3119"/>
                </a:lnTo>
                <a:lnTo>
                  <a:pt x="9204682" y="1591"/>
                </a:lnTo>
                <a:lnTo>
                  <a:pt x="9255457" y="0"/>
                </a:lnTo>
              </a:path>
            </a:pathLst>
          </a:custGeom>
          <a:ln w="130945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1665582" y="5216796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1834976" y="4729779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/>
          <p:nvPr/>
        </p:nvSpPr>
        <p:spPr>
          <a:xfrm>
            <a:off x="2110241" y="4369804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2681948" y="4073356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3846527" y="3861604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4418228" y="3819253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/>
          <p:nvPr/>
        </p:nvSpPr>
        <p:spPr>
          <a:xfrm>
            <a:off x="6133344" y="3713381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/>
          <p:nvPr/>
        </p:nvSpPr>
        <p:spPr>
          <a:xfrm>
            <a:off x="7276766" y="3671036"/>
            <a:ext cx="211741" cy="211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/>
          <p:nvPr/>
        </p:nvSpPr>
        <p:spPr>
          <a:xfrm>
            <a:off x="1771457" y="2929910"/>
            <a:ext cx="5612701" cy="367737"/>
          </a:xfrm>
          <a:custGeom>
            <a:avLst/>
            <a:gdLst/>
            <a:ahLst/>
            <a:cxnLst/>
            <a:rect l="l" t="t" r="r" b="b"/>
            <a:pathLst>
              <a:path w="9255760" h="606425">
                <a:moveTo>
                  <a:pt x="0" y="0"/>
                </a:moveTo>
                <a:lnTo>
                  <a:pt x="40550" y="18985"/>
                </a:lnTo>
                <a:lnTo>
                  <a:pt x="79970" y="36830"/>
                </a:lnTo>
                <a:lnTo>
                  <a:pt x="120587" y="53870"/>
                </a:lnTo>
                <a:lnTo>
                  <a:pt x="164728" y="70439"/>
                </a:lnTo>
                <a:lnTo>
                  <a:pt x="214721" y="86871"/>
                </a:lnTo>
                <a:lnTo>
                  <a:pt x="272892" y="103503"/>
                </a:lnTo>
                <a:lnTo>
                  <a:pt x="310382" y="113617"/>
                </a:lnTo>
                <a:lnTo>
                  <a:pt x="347777" y="123767"/>
                </a:lnTo>
                <a:lnTo>
                  <a:pt x="385929" y="133978"/>
                </a:lnTo>
                <a:lnTo>
                  <a:pt x="425688" y="144277"/>
                </a:lnTo>
                <a:lnTo>
                  <a:pt x="467906" y="154689"/>
                </a:lnTo>
                <a:lnTo>
                  <a:pt x="513433" y="165240"/>
                </a:lnTo>
                <a:lnTo>
                  <a:pt x="563121" y="175955"/>
                </a:lnTo>
                <a:lnTo>
                  <a:pt x="617820" y="186861"/>
                </a:lnTo>
                <a:lnTo>
                  <a:pt x="678382" y="197983"/>
                </a:lnTo>
                <a:lnTo>
                  <a:pt x="745657" y="209346"/>
                </a:lnTo>
                <a:lnTo>
                  <a:pt x="783015" y="215441"/>
                </a:lnTo>
                <a:lnTo>
                  <a:pt x="820580" y="221625"/>
                </a:lnTo>
                <a:lnTo>
                  <a:pt x="858558" y="227890"/>
                </a:lnTo>
                <a:lnTo>
                  <a:pt x="897157" y="234229"/>
                </a:lnTo>
                <a:lnTo>
                  <a:pt x="936583" y="240635"/>
                </a:lnTo>
                <a:lnTo>
                  <a:pt x="977043" y="247101"/>
                </a:lnTo>
                <a:lnTo>
                  <a:pt x="1018743" y="253619"/>
                </a:lnTo>
                <a:lnTo>
                  <a:pt x="1061891" y="260183"/>
                </a:lnTo>
                <a:lnTo>
                  <a:pt x="1106693" y="266786"/>
                </a:lnTo>
                <a:lnTo>
                  <a:pt x="1153356" y="273420"/>
                </a:lnTo>
                <a:lnTo>
                  <a:pt x="1202087" y="280078"/>
                </a:lnTo>
                <a:lnTo>
                  <a:pt x="1253093" y="286753"/>
                </a:lnTo>
                <a:lnTo>
                  <a:pt x="1306580" y="293438"/>
                </a:lnTo>
                <a:lnTo>
                  <a:pt x="1362755" y="300126"/>
                </a:lnTo>
                <a:lnTo>
                  <a:pt x="1421825" y="306809"/>
                </a:lnTo>
                <a:lnTo>
                  <a:pt x="1483997" y="313481"/>
                </a:lnTo>
                <a:lnTo>
                  <a:pt x="1549477" y="320135"/>
                </a:lnTo>
                <a:lnTo>
                  <a:pt x="1618473" y="326763"/>
                </a:lnTo>
                <a:lnTo>
                  <a:pt x="1691190" y="333358"/>
                </a:lnTo>
                <a:lnTo>
                  <a:pt x="1730540" y="336767"/>
                </a:lnTo>
                <a:lnTo>
                  <a:pt x="1771850" y="340238"/>
                </a:lnTo>
                <a:lnTo>
                  <a:pt x="1815007" y="343765"/>
                </a:lnTo>
                <a:lnTo>
                  <a:pt x="1859901" y="347342"/>
                </a:lnTo>
                <a:lnTo>
                  <a:pt x="1906419" y="350965"/>
                </a:lnTo>
                <a:lnTo>
                  <a:pt x="1954448" y="354628"/>
                </a:lnTo>
                <a:lnTo>
                  <a:pt x="2003878" y="358326"/>
                </a:lnTo>
                <a:lnTo>
                  <a:pt x="2054595" y="362054"/>
                </a:lnTo>
                <a:lnTo>
                  <a:pt x="2106489" y="365805"/>
                </a:lnTo>
                <a:lnTo>
                  <a:pt x="2159447" y="369576"/>
                </a:lnTo>
                <a:lnTo>
                  <a:pt x="2213356" y="373361"/>
                </a:lnTo>
                <a:lnTo>
                  <a:pt x="2268106" y="377154"/>
                </a:lnTo>
                <a:lnTo>
                  <a:pt x="2323583" y="380950"/>
                </a:lnTo>
                <a:lnTo>
                  <a:pt x="2379677" y="384744"/>
                </a:lnTo>
                <a:lnTo>
                  <a:pt x="2436275" y="388530"/>
                </a:lnTo>
                <a:lnTo>
                  <a:pt x="2493264" y="392304"/>
                </a:lnTo>
                <a:lnTo>
                  <a:pt x="2550534" y="396059"/>
                </a:lnTo>
                <a:lnTo>
                  <a:pt x="2607971" y="399792"/>
                </a:lnTo>
                <a:lnTo>
                  <a:pt x="2665465" y="403496"/>
                </a:lnTo>
                <a:lnTo>
                  <a:pt x="2722903" y="407165"/>
                </a:lnTo>
                <a:lnTo>
                  <a:pt x="2780172" y="410796"/>
                </a:lnTo>
                <a:lnTo>
                  <a:pt x="2837162" y="414382"/>
                </a:lnTo>
                <a:lnTo>
                  <a:pt x="2893759" y="417919"/>
                </a:lnTo>
                <a:lnTo>
                  <a:pt x="2949853" y="421400"/>
                </a:lnTo>
                <a:lnTo>
                  <a:pt x="3005331" y="424822"/>
                </a:lnTo>
                <a:lnTo>
                  <a:pt x="3060080" y="428177"/>
                </a:lnTo>
                <a:lnTo>
                  <a:pt x="3113990" y="431462"/>
                </a:lnTo>
                <a:lnTo>
                  <a:pt x="3166947" y="434670"/>
                </a:lnTo>
                <a:lnTo>
                  <a:pt x="3218841" y="437797"/>
                </a:lnTo>
                <a:lnTo>
                  <a:pt x="3269559" y="440837"/>
                </a:lnTo>
                <a:lnTo>
                  <a:pt x="3318988" y="443786"/>
                </a:lnTo>
                <a:lnTo>
                  <a:pt x="3367018" y="446636"/>
                </a:lnTo>
                <a:lnTo>
                  <a:pt x="3413535" y="449384"/>
                </a:lnTo>
                <a:lnTo>
                  <a:pt x="3458429" y="452025"/>
                </a:lnTo>
                <a:lnTo>
                  <a:pt x="3501587" y="454552"/>
                </a:lnTo>
                <a:lnTo>
                  <a:pt x="3542896" y="456960"/>
                </a:lnTo>
                <a:lnTo>
                  <a:pt x="3582246" y="459245"/>
                </a:lnTo>
                <a:lnTo>
                  <a:pt x="3636370" y="462353"/>
                </a:lnTo>
                <a:lnTo>
                  <a:pt x="3687077" y="465205"/>
                </a:lnTo>
                <a:lnTo>
                  <a:pt x="3734882" y="467825"/>
                </a:lnTo>
                <a:lnTo>
                  <a:pt x="3780306" y="470235"/>
                </a:lnTo>
                <a:lnTo>
                  <a:pt x="3823864" y="472461"/>
                </a:lnTo>
                <a:lnTo>
                  <a:pt x="3866075" y="474527"/>
                </a:lnTo>
                <a:lnTo>
                  <a:pt x="3907457" y="476456"/>
                </a:lnTo>
                <a:lnTo>
                  <a:pt x="3948527" y="478273"/>
                </a:lnTo>
                <a:lnTo>
                  <a:pt x="3989803" y="480001"/>
                </a:lnTo>
                <a:lnTo>
                  <a:pt x="4031803" y="481665"/>
                </a:lnTo>
                <a:lnTo>
                  <a:pt x="4075045" y="483288"/>
                </a:lnTo>
                <a:lnTo>
                  <a:pt x="4120045" y="484895"/>
                </a:lnTo>
                <a:lnTo>
                  <a:pt x="4167323" y="486510"/>
                </a:lnTo>
                <a:lnTo>
                  <a:pt x="4217396" y="488157"/>
                </a:lnTo>
                <a:lnTo>
                  <a:pt x="4270782" y="489859"/>
                </a:lnTo>
                <a:lnTo>
                  <a:pt x="4327997" y="491641"/>
                </a:lnTo>
                <a:lnTo>
                  <a:pt x="4389561" y="493527"/>
                </a:lnTo>
                <a:lnTo>
                  <a:pt x="4455991" y="495540"/>
                </a:lnTo>
                <a:lnTo>
                  <a:pt x="4527804" y="497705"/>
                </a:lnTo>
                <a:lnTo>
                  <a:pt x="4598291" y="499812"/>
                </a:lnTo>
                <a:lnTo>
                  <a:pt x="4674420" y="502056"/>
                </a:lnTo>
                <a:lnTo>
                  <a:pt x="4714479" y="503227"/>
                </a:lnTo>
                <a:lnTo>
                  <a:pt x="4755804" y="504428"/>
                </a:lnTo>
                <a:lnTo>
                  <a:pt x="4798345" y="505658"/>
                </a:lnTo>
                <a:lnTo>
                  <a:pt x="4842055" y="506915"/>
                </a:lnTo>
                <a:lnTo>
                  <a:pt x="4886885" y="508199"/>
                </a:lnTo>
                <a:lnTo>
                  <a:pt x="4932786" y="509508"/>
                </a:lnTo>
                <a:lnTo>
                  <a:pt x="4979711" y="510840"/>
                </a:lnTo>
                <a:lnTo>
                  <a:pt x="5027610" y="512195"/>
                </a:lnTo>
                <a:lnTo>
                  <a:pt x="5076435" y="513570"/>
                </a:lnTo>
                <a:lnTo>
                  <a:pt x="5126137" y="514966"/>
                </a:lnTo>
                <a:lnTo>
                  <a:pt x="5176669" y="516379"/>
                </a:lnTo>
                <a:lnTo>
                  <a:pt x="5227982" y="517809"/>
                </a:lnTo>
                <a:lnTo>
                  <a:pt x="5280026" y="519254"/>
                </a:lnTo>
                <a:lnTo>
                  <a:pt x="5332755" y="520714"/>
                </a:lnTo>
                <a:lnTo>
                  <a:pt x="5386119" y="522186"/>
                </a:lnTo>
                <a:lnTo>
                  <a:pt x="5440070" y="523669"/>
                </a:lnTo>
                <a:lnTo>
                  <a:pt x="5494559" y="525163"/>
                </a:lnTo>
                <a:lnTo>
                  <a:pt x="5549539" y="526665"/>
                </a:lnTo>
                <a:lnTo>
                  <a:pt x="5604959" y="528174"/>
                </a:lnTo>
                <a:lnTo>
                  <a:pt x="5660773" y="529689"/>
                </a:lnTo>
                <a:lnTo>
                  <a:pt x="5716932" y="531209"/>
                </a:lnTo>
                <a:lnTo>
                  <a:pt x="5773386" y="532732"/>
                </a:lnTo>
                <a:lnTo>
                  <a:pt x="5830089" y="534257"/>
                </a:lnTo>
                <a:lnTo>
                  <a:pt x="5886990" y="535782"/>
                </a:lnTo>
                <a:lnTo>
                  <a:pt x="5944043" y="537307"/>
                </a:lnTo>
                <a:lnTo>
                  <a:pt x="6001198" y="538829"/>
                </a:lnTo>
                <a:lnTo>
                  <a:pt x="6058406" y="540347"/>
                </a:lnTo>
                <a:lnTo>
                  <a:pt x="6115620" y="541861"/>
                </a:lnTo>
                <a:lnTo>
                  <a:pt x="6172791" y="543368"/>
                </a:lnTo>
                <a:lnTo>
                  <a:pt x="6229871" y="544867"/>
                </a:lnTo>
                <a:lnTo>
                  <a:pt x="6286810" y="546358"/>
                </a:lnTo>
                <a:lnTo>
                  <a:pt x="6343562" y="547837"/>
                </a:lnTo>
                <a:lnTo>
                  <a:pt x="6400076" y="549306"/>
                </a:lnTo>
                <a:lnTo>
                  <a:pt x="6456305" y="550761"/>
                </a:lnTo>
                <a:lnTo>
                  <a:pt x="6512200" y="552201"/>
                </a:lnTo>
                <a:lnTo>
                  <a:pt x="6567713" y="553626"/>
                </a:lnTo>
                <a:lnTo>
                  <a:pt x="6622795" y="555033"/>
                </a:lnTo>
                <a:lnTo>
                  <a:pt x="6677398" y="556422"/>
                </a:lnTo>
                <a:lnTo>
                  <a:pt x="6731474" y="557791"/>
                </a:lnTo>
                <a:lnTo>
                  <a:pt x="6784973" y="559138"/>
                </a:lnTo>
                <a:lnTo>
                  <a:pt x="6837848" y="560463"/>
                </a:lnTo>
                <a:lnTo>
                  <a:pt x="6890050" y="561764"/>
                </a:lnTo>
                <a:lnTo>
                  <a:pt x="6941531" y="563039"/>
                </a:lnTo>
                <a:lnTo>
                  <a:pt x="6992241" y="564288"/>
                </a:lnTo>
                <a:lnTo>
                  <a:pt x="7042134" y="565508"/>
                </a:lnTo>
                <a:lnTo>
                  <a:pt x="7091159" y="566699"/>
                </a:lnTo>
                <a:lnTo>
                  <a:pt x="7139269" y="567859"/>
                </a:lnTo>
                <a:lnTo>
                  <a:pt x="7186416" y="568987"/>
                </a:lnTo>
                <a:lnTo>
                  <a:pt x="7232550" y="570082"/>
                </a:lnTo>
                <a:lnTo>
                  <a:pt x="7277624" y="571141"/>
                </a:lnTo>
                <a:lnTo>
                  <a:pt x="7321589" y="572164"/>
                </a:lnTo>
                <a:lnTo>
                  <a:pt x="7364396" y="573150"/>
                </a:lnTo>
                <a:lnTo>
                  <a:pt x="7427601" y="574581"/>
                </a:lnTo>
                <a:lnTo>
                  <a:pt x="7489481" y="575953"/>
                </a:lnTo>
                <a:lnTo>
                  <a:pt x="7550091" y="577267"/>
                </a:lnTo>
                <a:lnTo>
                  <a:pt x="7609488" y="578527"/>
                </a:lnTo>
                <a:lnTo>
                  <a:pt x="7667728" y="579735"/>
                </a:lnTo>
                <a:lnTo>
                  <a:pt x="7724867" y="580892"/>
                </a:lnTo>
                <a:lnTo>
                  <a:pt x="7780960" y="582003"/>
                </a:lnTo>
                <a:lnTo>
                  <a:pt x="7836064" y="583069"/>
                </a:lnTo>
                <a:lnTo>
                  <a:pt x="7890235" y="584093"/>
                </a:lnTo>
                <a:lnTo>
                  <a:pt x="7943528" y="585077"/>
                </a:lnTo>
                <a:lnTo>
                  <a:pt x="7996001" y="586024"/>
                </a:lnTo>
                <a:lnTo>
                  <a:pt x="8047707" y="586937"/>
                </a:lnTo>
                <a:lnTo>
                  <a:pt x="8098705" y="587818"/>
                </a:lnTo>
                <a:lnTo>
                  <a:pt x="8149049" y="588669"/>
                </a:lnTo>
                <a:lnTo>
                  <a:pt x="8198796" y="589493"/>
                </a:lnTo>
                <a:lnTo>
                  <a:pt x="8248002" y="590293"/>
                </a:lnTo>
                <a:lnTo>
                  <a:pt x="8296722" y="591071"/>
                </a:lnTo>
                <a:lnTo>
                  <a:pt x="8345013" y="591829"/>
                </a:lnTo>
                <a:lnTo>
                  <a:pt x="8392931" y="592571"/>
                </a:lnTo>
                <a:lnTo>
                  <a:pt x="8440531" y="593299"/>
                </a:lnTo>
                <a:lnTo>
                  <a:pt x="8487870" y="594014"/>
                </a:lnTo>
                <a:lnTo>
                  <a:pt x="8535004" y="594721"/>
                </a:lnTo>
                <a:lnTo>
                  <a:pt x="8581989" y="595420"/>
                </a:lnTo>
                <a:lnTo>
                  <a:pt x="8628880" y="596116"/>
                </a:lnTo>
                <a:lnTo>
                  <a:pt x="8675734" y="596810"/>
                </a:lnTo>
                <a:lnTo>
                  <a:pt x="8722607" y="597504"/>
                </a:lnTo>
                <a:lnTo>
                  <a:pt x="8769554" y="598202"/>
                </a:lnTo>
                <a:lnTo>
                  <a:pt x="8816632" y="598906"/>
                </a:lnTo>
                <a:lnTo>
                  <a:pt x="8863897" y="599619"/>
                </a:lnTo>
                <a:lnTo>
                  <a:pt x="8911404" y="600342"/>
                </a:lnTo>
                <a:lnTo>
                  <a:pt x="8959211" y="601079"/>
                </a:lnTo>
                <a:lnTo>
                  <a:pt x="9007371" y="601831"/>
                </a:lnTo>
                <a:lnTo>
                  <a:pt x="9055943" y="602603"/>
                </a:lnTo>
                <a:lnTo>
                  <a:pt x="9104981" y="603395"/>
                </a:lnTo>
                <a:lnTo>
                  <a:pt x="9154543" y="604211"/>
                </a:lnTo>
                <a:lnTo>
                  <a:pt x="9204682" y="605053"/>
                </a:lnTo>
                <a:lnTo>
                  <a:pt x="9255457" y="605924"/>
                </a:lnTo>
              </a:path>
            </a:pathLst>
          </a:custGeom>
          <a:ln w="130946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53"/>
          <p:cNvSpPr/>
          <p:nvPr/>
        </p:nvSpPr>
        <p:spPr>
          <a:xfrm>
            <a:off x="1665582" y="2824037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1834976" y="2887564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/>
          <p:nvPr/>
        </p:nvSpPr>
        <p:spPr>
          <a:xfrm>
            <a:off x="2110241" y="2951085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/>
          <p:nvPr/>
        </p:nvSpPr>
        <p:spPr>
          <a:xfrm>
            <a:off x="2681948" y="3035788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/>
          <p:nvPr/>
        </p:nvSpPr>
        <p:spPr>
          <a:xfrm>
            <a:off x="3846527" y="3099309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58"/>
          <p:cNvSpPr/>
          <p:nvPr/>
        </p:nvSpPr>
        <p:spPr>
          <a:xfrm>
            <a:off x="4418228" y="3120485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59"/>
          <p:cNvSpPr/>
          <p:nvPr/>
        </p:nvSpPr>
        <p:spPr>
          <a:xfrm>
            <a:off x="6133344" y="3162836"/>
            <a:ext cx="211741" cy="211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0"/>
          <p:cNvSpPr/>
          <p:nvPr/>
        </p:nvSpPr>
        <p:spPr>
          <a:xfrm>
            <a:off x="7276766" y="3184012"/>
            <a:ext cx="211741" cy="4234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61"/>
          <p:cNvSpPr txBox="1"/>
          <p:nvPr/>
        </p:nvSpPr>
        <p:spPr>
          <a:xfrm>
            <a:off x="1178578" y="5252390"/>
            <a:ext cx="283022" cy="91308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88" dirty="0">
                <a:latin typeface="Trebuchet MS"/>
                <a:cs typeface="Trebuchet MS"/>
              </a:rPr>
              <a:t>0,2</a:t>
            </a:r>
            <a:endParaRPr sz="1668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2547">
              <a:latin typeface="Times New Roman"/>
              <a:cs typeface="Times New Roman"/>
            </a:endParaRPr>
          </a:p>
          <a:p>
            <a:pPr marL="167888"/>
            <a:r>
              <a:rPr sz="1668" spc="-30" dirty="0">
                <a:latin typeface="Trebuchet MS"/>
                <a:cs typeface="Trebuchet MS"/>
              </a:rPr>
              <a:t>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78577" y="3998461"/>
            <a:ext cx="275321" cy="91308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88" dirty="0">
                <a:latin typeface="Trebuchet MS"/>
                <a:cs typeface="Trebuchet MS"/>
              </a:rPr>
              <a:t>0,6</a:t>
            </a:r>
            <a:endParaRPr sz="1668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254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68" spc="-88" dirty="0">
                <a:latin typeface="Trebuchet MS"/>
                <a:cs typeface="Trebuchet MS"/>
              </a:rPr>
              <a:t>0,4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78577" y="2117565"/>
            <a:ext cx="283407" cy="1561728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88" dirty="0">
                <a:latin typeface="Trebuchet MS"/>
                <a:cs typeface="Trebuchet MS"/>
              </a:rPr>
              <a:t>1,2</a:t>
            </a:r>
            <a:endParaRPr sz="1668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2547">
              <a:latin typeface="Times New Roman"/>
              <a:cs typeface="Times New Roman"/>
            </a:endParaRPr>
          </a:p>
          <a:p>
            <a:pPr marL="167888"/>
            <a:r>
              <a:rPr sz="1668" spc="-30" dirty="0">
                <a:latin typeface="Trebuchet MS"/>
                <a:cs typeface="Trebuchet MS"/>
              </a:rPr>
              <a:t>1</a:t>
            </a:r>
            <a:endParaRPr sz="1668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2547">
              <a:latin typeface="Times New Roman"/>
              <a:cs typeface="Times New Roman"/>
            </a:endParaRPr>
          </a:p>
          <a:p>
            <a:pPr marL="7701"/>
            <a:r>
              <a:rPr sz="1668" spc="-88" dirty="0">
                <a:latin typeface="Trebuchet MS"/>
                <a:cs typeface="Trebuchet MS"/>
              </a:rPr>
              <a:t>0,8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96594" y="6140795"/>
            <a:ext cx="115134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689676" y="6140795"/>
            <a:ext cx="222567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20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36425" y="6140795"/>
            <a:ext cx="222567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40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83167" y="6140795"/>
            <a:ext cx="222567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60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129915" y="6140795"/>
            <a:ext cx="222567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80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222985" y="6140795"/>
            <a:ext cx="330000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100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369778" y="6140795"/>
            <a:ext cx="330000" cy="2644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30" dirty="0">
                <a:latin typeface="Trebuchet MS"/>
                <a:cs typeface="Trebuchet MS"/>
              </a:rPr>
              <a:t>120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068673" y="3838674"/>
            <a:ext cx="406628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422" y="2"/>
                </a:lnTo>
              </a:path>
            </a:pathLst>
          </a:custGeom>
          <a:ln w="130946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72"/>
          <p:cNvSpPr/>
          <p:nvPr/>
        </p:nvSpPr>
        <p:spPr>
          <a:xfrm>
            <a:off x="9203601" y="3776906"/>
            <a:ext cx="127054" cy="125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73"/>
          <p:cNvSpPr/>
          <p:nvPr/>
        </p:nvSpPr>
        <p:spPr>
          <a:xfrm>
            <a:off x="9203629" y="3776904"/>
            <a:ext cx="127071" cy="125531"/>
          </a:xfrm>
          <a:custGeom>
            <a:avLst/>
            <a:gdLst/>
            <a:ahLst/>
            <a:cxnLst/>
            <a:rect l="l" t="t" r="r" b="b"/>
            <a:pathLst>
              <a:path w="209550" h="207010">
                <a:moveTo>
                  <a:pt x="104753" y="0"/>
                </a:moveTo>
                <a:lnTo>
                  <a:pt x="209506" y="104757"/>
                </a:lnTo>
                <a:lnTo>
                  <a:pt x="104753" y="206616"/>
                </a:lnTo>
                <a:lnTo>
                  <a:pt x="0" y="104757"/>
                </a:lnTo>
                <a:lnTo>
                  <a:pt x="104753" y="0"/>
                </a:lnTo>
                <a:close/>
              </a:path>
            </a:pathLst>
          </a:custGeom>
          <a:ln w="34918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4"/>
          <p:cNvSpPr/>
          <p:nvPr/>
        </p:nvSpPr>
        <p:spPr>
          <a:xfrm>
            <a:off x="9068673" y="4263929"/>
            <a:ext cx="406628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422" y="2"/>
                </a:lnTo>
              </a:path>
            </a:pathLst>
          </a:custGeom>
          <a:ln w="130946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5" name="object 75"/>
          <p:cNvSpPr/>
          <p:nvPr/>
        </p:nvSpPr>
        <p:spPr>
          <a:xfrm>
            <a:off x="9203601" y="4200402"/>
            <a:ext cx="127054" cy="1270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76"/>
          <p:cNvSpPr/>
          <p:nvPr/>
        </p:nvSpPr>
        <p:spPr>
          <a:xfrm>
            <a:off x="9203629" y="4200403"/>
            <a:ext cx="127071" cy="127071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0" y="0"/>
                </a:moveTo>
                <a:lnTo>
                  <a:pt x="209506" y="0"/>
                </a:lnTo>
                <a:lnTo>
                  <a:pt x="209506" y="209511"/>
                </a:lnTo>
                <a:lnTo>
                  <a:pt x="0" y="209511"/>
                </a:lnTo>
                <a:lnTo>
                  <a:pt x="0" y="0"/>
                </a:lnTo>
                <a:close/>
              </a:path>
            </a:pathLst>
          </a:custGeom>
          <a:ln w="34918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7" name="object 77"/>
          <p:cNvSpPr/>
          <p:nvPr/>
        </p:nvSpPr>
        <p:spPr>
          <a:xfrm>
            <a:off x="9068673" y="4689184"/>
            <a:ext cx="406628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422" y="2"/>
                </a:lnTo>
              </a:path>
            </a:pathLst>
          </a:custGeom>
          <a:ln w="130946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8" name="object 78"/>
          <p:cNvSpPr/>
          <p:nvPr/>
        </p:nvSpPr>
        <p:spPr>
          <a:xfrm>
            <a:off x="9203601" y="4623904"/>
            <a:ext cx="127054" cy="12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9" name="object 79"/>
          <p:cNvSpPr/>
          <p:nvPr/>
        </p:nvSpPr>
        <p:spPr>
          <a:xfrm>
            <a:off x="9203629" y="4623902"/>
            <a:ext cx="127071" cy="127071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04753" y="0"/>
                </a:moveTo>
                <a:lnTo>
                  <a:pt x="209506" y="209514"/>
                </a:lnTo>
                <a:lnTo>
                  <a:pt x="0" y="209514"/>
                </a:lnTo>
                <a:lnTo>
                  <a:pt x="104753" y="0"/>
                </a:lnTo>
                <a:close/>
              </a:path>
            </a:pathLst>
          </a:custGeom>
          <a:ln w="34918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0" name="object 80"/>
          <p:cNvSpPr txBox="1"/>
          <p:nvPr/>
        </p:nvSpPr>
        <p:spPr>
          <a:xfrm>
            <a:off x="9515428" y="3701753"/>
            <a:ext cx="1124774" cy="106370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>
              <a:spcBef>
                <a:spcPts val="61"/>
              </a:spcBef>
            </a:pPr>
            <a:r>
              <a:rPr sz="1668" spc="-58" dirty="0">
                <a:latin typeface="Trebuchet MS"/>
                <a:cs typeface="Trebuchet MS"/>
              </a:rPr>
              <a:t>Observed</a:t>
            </a:r>
            <a:endParaRPr sz="1668">
              <a:latin typeface="Trebuchet MS"/>
              <a:cs typeface="Trebuchet MS"/>
            </a:endParaRPr>
          </a:p>
          <a:p>
            <a:pPr marR="3081">
              <a:lnSpc>
                <a:spcPct val="167300"/>
              </a:lnSpc>
            </a:pPr>
            <a:r>
              <a:rPr sz="1668" spc="-67" dirty="0">
                <a:latin typeface="Trebuchet MS"/>
                <a:cs typeface="Trebuchet MS"/>
              </a:rPr>
              <a:t>lower </a:t>
            </a:r>
            <a:r>
              <a:rPr sz="1668" spc="-42" dirty="0">
                <a:latin typeface="Trebuchet MS"/>
                <a:cs typeface="Trebuchet MS"/>
              </a:rPr>
              <a:t>bound  </a:t>
            </a:r>
            <a:r>
              <a:rPr sz="1668" spc="-61" dirty="0">
                <a:latin typeface="Trebuchet MS"/>
                <a:cs typeface="Trebuchet MS"/>
              </a:rPr>
              <a:t>upper</a:t>
            </a:r>
            <a:r>
              <a:rPr sz="1668" spc="-170" dirty="0">
                <a:latin typeface="Trebuchet MS"/>
                <a:cs typeface="Trebuchet MS"/>
              </a:rPr>
              <a:t> </a:t>
            </a:r>
            <a:r>
              <a:rPr sz="1668" spc="-42" dirty="0">
                <a:latin typeface="Trebuchet MS"/>
                <a:cs typeface="Trebuchet MS"/>
              </a:rPr>
              <a:t>bound</a:t>
            </a:r>
            <a:endParaRPr sz="1668"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030359" y="1977041"/>
            <a:ext cx="9888458" cy="4573797"/>
          </a:xfrm>
          <a:custGeom>
            <a:avLst/>
            <a:gdLst/>
            <a:ahLst/>
            <a:cxnLst/>
            <a:rect l="l" t="t" r="r" b="b"/>
            <a:pathLst>
              <a:path w="16306800" h="7542530">
                <a:moveTo>
                  <a:pt x="0" y="0"/>
                </a:moveTo>
                <a:lnTo>
                  <a:pt x="16306621" y="0"/>
                </a:lnTo>
                <a:lnTo>
                  <a:pt x="16306621" y="7542507"/>
                </a:lnTo>
                <a:lnTo>
                  <a:pt x="0" y="7542507"/>
                </a:lnTo>
                <a:lnTo>
                  <a:pt x="0" y="0"/>
                </a:lnTo>
                <a:close/>
              </a:path>
            </a:pathLst>
          </a:custGeom>
          <a:ln w="34918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E9C87CE5-4E0D-154F-8517-13B6BC5CF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Доверительный интервал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40810F6-5AD5-1C4D-AC6D-050578291810}"/>
              </a:ext>
            </a:extLst>
          </p:cNvPr>
          <p:cNvSpPr txBox="1"/>
          <p:nvPr/>
        </p:nvSpPr>
        <p:spPr>
          <a:xfrm>
            <a:off x="4656216" y="1331675"/>
            <a:ext cx="316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Зачем нам это все?</a:t>
            </a:r>
          </a:p>
        </p:txBody>
      </p:sp>
    </p:spTree>
    <p:extLst>
      <p:ext uri="{BB962C8B-B14F-4D97-AF65-F5344CB8AC3E}">
        <p14:creationId xmlns:p14="http://schemas.microsoft.com/office/powerpoint/2010/main" val="392888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1B05-71C0-5B4A-AC9D-61005F164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Учитываем уверенность</a:t>
            </a:r>
            <a:endParaRPr lang="ru-R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6E4AED-5BF6-C94C-9EB3-5377AEBCA3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Ранжируем </a:t>
            </a:r>
            <a:r>
              <a:rPr lang="ru-RU" u="sng" dirty="0"/>
              <a:t>по нижней границе</a:t>
            </a:r>
            <a:r>
              <a:rPr lang="ru-RU" dirty="0"/>
              <a:t> доверительного интервала!</a:t>
            </a:r>
          </a:p>
        </p:txBody>
      </p:sp>
    </p:spTree>
    <p:extLst>
      <p:ext uri="{BB962C8B-B14F-4D97-AF65-F5344CB8AC3E}">
        <p14:creationId xmlns:p14="http://schemas.microsoft.com/office/powerpoint/2010/main" val="346396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CA3CD5-F845-7C49-8E66-FE91B8F2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 на </a:t>
            </a:r>
            <a:r>
              <a:rPr lang="en-US" dirty="0" err="1"/>
              <a:t>reddit.com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0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44" cy="6857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814935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Ранжирующая функция</a:t>
            </a:r>
          </a:p>
        </p:txBody>
      </p:sp>
      <p:sp>
        <p:nvSpPr>
          <p:cNvPr id="3" name="object 3"/>
          <p:cNvSpPr/>
          <p:nvPr/>
        </p:nvSpPr>
        <p:spPr>
          <a:xfrm>
            <a:off x="7712139" y="2694313"/>
            <a:ext cx="280777" cy="507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8047886" y="2002839"/>
            <a:ext cx="1135170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spc="-127" dirty="0">
                <a:latin typeface="Arial"/>
                <a:cs typeface="Arial"/>
              </a:rPr>
              <a:t>секунд</a:t>
            </a:r>
            <a:r>
              <a:rPr sz="2486" spc="-45" dirty="0">
                <a:latin typeface="Arial"/>
                <a:cs typeface="Arial"/>
              </a:rPr>
              <a:t> </a:t>
            </a:r>
            <a:r>
              <a:rPr sz="2486" spc="-149" dirty="0">
                <a:latin typeface="Arial"/>
                <a:cs typeface="Arial"/>
              </a:rPr>
              <a:t>с</a:t>
            </a:r>
            <a:endParaRPr sz="2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2392" y="2371113"/>
            <a:ext cx="1306378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31190" marR="3081" indent="-23874">
              <a:lnSpc>
                <a:spcPts val="2899"/>
              </a:lnSpc>
              <a:spcBef>
                <a:spcPts val="240"/>
              </a:spcBef>
            </a:pPr>
            <a:r>
              <a:rPr sz="2486" spc="-209" dirty="0">
                <a:latin typeface="Arial"/>
                <a:cs typeface="Arial"/>
              </a:rPr>
              <a:t>м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209" dirty="0">
                <a:latin typeface="Arial"/>
                <a:cs typeface="Arial"/>
              </a:rPr>
              <a:t>м</a:t>
            </a:r>
            <a:r>
              <a:rPr sz="2486" spc="-124" dirty="0">
                <a:latin typeface="Arial"/>
                <a:cs typeface="Arial"/>
              </a:rPr>
              <a:t>е</a:t>
            </a:r>
            <a:r>
              <a:rPr sz="2486" spc="-127" dirty="0">
                <a:latin typeface="Arial"/>
                <a:cs typeface="Arial"/>
              </a:rPr>
              <a:t>н</a:t>
            </a:r>
            <a:r>
              <a:rPr sz="2486" spc="-36" dirty="0">
                <a:latin typeface="Arial"/>
                <a:cs typeface="Arial"/>
              </a:rPr>
              <a:t>т</a:t>
            </a:r>
            <a:r>
              <a:rPr sz="2486" spc="-212" dirty="0">
                <a:latin typeface="Arial"/>
                <a:cs typeface="Arial"/>
              </a:rPr>
              <a:t>а  </a:t>
            </a:r>
            <a:r>
              <a:rPr sz="2486" spc="-127" dirty="0">
                <a:latin typeface="Arial"/>
                <a:cs typeface="Arial"/>
              </a:rPr>
              <a:t>загрузки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73798" y="3990252"/>
            <a:ext cx="229803" cy="395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4842941" y="4378284"/>
            <a:ext cx="1741647" cy="753126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algn="ctr">
              <a:lnSpc>
                <a:spcPts val="2941"/>
              </a:lnSpc>
              <a:spcBef>
                <a:spcPts val="73"/>
              </a:spcBef>
            </a:pPr>
            <a:r>
              <a:rPr sz="2486" spc="-27" dirty="0">
                <a:latin typeface="Arial"/>
                <a:cs typeface="Arial"/>
              </a:rPr>
              <a:t>U </a:t>
            </a:r>
            <a:r>
              <a:rPr sz="2486" spc="-21" dirty="0">
                <a:latin typeface="Arial"/>
                <a:cs typeface="Arial"/>
              </a:rPr>
              <a:t>- </a:t>
            </a:r>
            <a:r>
              <a:rPr sz="2486" spc="-164" dirty="0" err="1">
                <a:latin typeface="Arial"/>
                <a:cs typeface="Arial"/>
              </a:rPr>
              <a:t>лайки</a:t>
            </a:r>
            <a:endParaRPr sz="2486" dirty="0">
              <a:latin typeface="Arial"/>
              <a:cs typeface="Arial"/>
            </a:endParaRPr>
          </a:p>
          <a:p>
            <a:pPr algn="ctr">
              <a:lnSpc>
                <a:spcPts val="2941"/>
              </a:lnSpc>
            </a:pPr>
            <a:r>
              <a:rPr sz="2486" spc="79" dirty="0">
                <a:latin typeface="Arial"/>
                <a:cs typeface="Arial"/>
              </a:rPr>
              <a:t>D </a:t>
            </a:r>
            <a:r>
              <a:rPr sz="2486" spc="-21" dirty="0">
                <a:latin typeface="Arial"/>
                <a:cs typeface="Arial"/>
              </a:rPr>
              <a:t>-</a:t>
            </a:r>
            <a:r>
              <a:rPr sz="2486" spc="-118" dirty="0">
                <a:latin typeface="Arial"/>
                <a:cs typeface="Arial"/>
              </a:rPr>
              <a:t> </a:t>
            </a:r>
            <a:r>
              <a:rPr sz="2486" spc="-161" dirty="0" err="1">
                <a:latin typeface="Arial"/>
                <a:cs typeface="Arial"/>
              </a:rPr>
              <a:t>ди</a:t>
            </a:r>
            <a:r>
              <a:rPr lang="ru-RU" sz="2486" spc="-161" dirty="0">
                <a:latin typeface="Arial"/>
                <a:cs typeface="Arial"/>
              </a:rPr>
              <a:t>з</a:t>
            </a:r>
            <a:r>
              <a:rPr sz="2486" spc="-161" dirty="0" err="1">
                <a:latin typeface="Arial"/>
                <a:cs typeface="Arial"/>
              </a:rPr>
              <a:t>лайки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84764" y="2875120"/>
            <a:ext cx="518031" cy="754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 txBox="1"/>
          <p:nvPr/>
        </p:nvSpPr>
        <p:spPr>
          <a:xfrm>
            <a:off x="2868852" y="2389127"/>
            <a:ext cx="1949582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spc="-149" dirty="0">
                <a:latin typeface="Arial"/>
                <a:cs typeface="Arial"/>
              </a:rPr>
              <a:t>y </a:t>
            </a:r>
            <a:r>
              <a:rPr sz="2486" spc="6" dirty="0">
                <a:latin typeface="Arial"/>
                <a:cs typeface="Arial"/>
              </a:rPr>
              <a:t>= </a:t>
            </a:r>
            <a:r>
              <a:rPr sz="2486" spc="-133" dirty="0">
                <a:latin typeface="Arial"/>
                <a:cs typeface="Arial"/>
              </a:rPr>
              <a:t>sign(U </a:t>
            </a:r>
            <a:r>
              <a:rPr sz="2486" spc="-21" dirty="0">
                <a:latin typeface="Arial"/>
                <a:cs typeface="Arial"/>
              </a:rPr>
              <a:t>-</a:t>
            </a:r>
            <a:r>
              <a:rPr sz="2486" spc="252" dirty="0">
                <a:latin typeface="Arial"/>
                <a:cs typeface="Arial"/>
              </a:rPr>
              <a:t> </a:t>
            </a:r>
            <a:r>
              <a:rPr sz="2486" spc="27" dirty="0">
                <a:latin typeface="Arial"/>
                <a:cs typeface="Arial"/>
              </a:rPr>
              <a:t>D)</a:t>
            </a:r>
            <a:endParaRPr sz="2486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20012" y="4280654"/>
            <a:ext cx="278562" cy="555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 txBox="1"/>
          <p:nvPr/>
        </p:nvSpPr>
        <p:spPr>
          <a:xfrm>
            <a:off x="8064521" y="4633751"/>
            <a:ext cx="1353117" cy="753126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algn="ctr">
              <a:lnSpc>
                <a:spcPts val="2941"/>
              </a:lnSpc>
              <a:spcBef>
                <a:spcPts val="73"/>
              </a:spcBef>
            </a:pPr>
            <a:r>
              <a:rPr sz="2486" spc="-212" dirty="0">
                <a:latin typeface="Arial"/>
                <a:cs typeface="Arial"/>
              </a:rPr>
              <a:t>ad</a:t>
            </a:r>
            <a:r>
              <a:rPr sz="2486" spc="-12" dirty="0">
                <a:latin typeface="Arial"/>
                <a:cs typeface="Arial"/>
              </a:rPr>
              <a:t> </a:t>
            </a:r>
            <a:r>
              <a:rPr sz="2486" spc="-97" dirty="0">
                <a:latin typeface="Arial"/>
                <a:cs typeface="Arial"/>
              </a:rPr>
              <a:t>hoc</a:t>
            </a:r>
            <a:endParaRPr sz="2486">
              <a:latin typeface="Arial"/>
              <a:cs typeface="Arial"/>
            </a:endParaRPr>
          </a:p>
          <a:p>
            <a:pPr algn="ctr">
              <a:lnSpc>
                <a:spcPts val="2941"/>
              </a:lnSpc>
            </a:pPr>
            <a:r>
              <a:rPr sz="2486" spc="-6" dirty="0">
                <a:latin typeface="Arial"/>
                <a:cs typeface="Arial"/>
              </a:rPr>
              <a:t>ко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97" dirty="0">
                <a:latin typeface="Arial"/>
                <a:cs typeface="Arial"/>
              </a:rPr>
              <a:t>с</a:t>
            </a:r>
            <a:r>
              <a:rPr sz="2486" spc="-91" dirty="0">
                <a:latin typeface="Arial"/>
                <a:cs typeface="Arial"/>
              </a:rPr>
              <a:t>т</a:t>
            </a:r>
            <a:r>
              <a:rPr sz="2486" spc="-318" dirty="0">
                <a:latin typeface="Arial"/>
                <a:cs typeface="Arial"/>
              </a:rPr>
              <a:t>а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36" dirty="0">
                <a:latin typeface="Arial"/>
                <a:cs typeface="Arial"/>
              </a:rPr>
              <a:t>т</a:t>
            </a:r>
            <a:r>
              <a:rPr sz="2486" spc="-318" dirty="0">
                <a:latin typeface="Arial"/>
                <a:cs typeface="Arial"/>
              </a:rPr>
              <a:t>а</a:t>
            </a:r>
            <a:endParaRPr sz="2486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89109" y="3502858"/>
            <a:ext cx="0" cy="460537"/>
          </a:xfrm>
          <a:custGeom>
            <a:avLst/>
            <a:gdLst/>
            <a:ahLst/>
            <a:cxnLst/>
            <a:rect l="l" t="t" r="r" b="b"/>
            <a:pathLst>
              <a:path h="759459">
                <a:moveTo>
                  <a:pt x="0" y="0"/>
                </a:moveTo>
                <a:lnTo>
                  <a:pt x="0" y="758971"/>
                </a:lnTo>
              </a:path>
            </a:pathLst>
          </a:custGeom>
          <a:ln w="3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6664336" y="3502858"/>
            <a:ext cx="0" cy="460537"/>
          </a:xfrm>
          <a:custGeom>
            <a:avLst/>
            <a:gdLst/>
            <a:ahLst/>
            <a:cxnLst/>
            <a:rect l="l" t="t" r="r" b="b"/>
            <a:pathLst>
              <a:path h="759459">
                <a:moveTo>
                  <a:pt x="0" y="0"/>
                </a:moveTo>
                <a:lnTo>
                  <a:pt x="0" y="758971"/>
                </a:lnTo>
              </a:path>
            </a:pathLst>
          </a:custGeom>
          <a:ln w="3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2451971" y="3424185"/>
            <a:ext cx="4559549" cy="50779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3244" i="1" dirty="0">
                <a:latin typeface="Times New Roman"/>
                <a:cs typeface="Times New Roman"/>
              </a:rPr>
              <a:t>f</a:t>
            </a:r>
            <a:r>
              <a:rPr sz="3244" i="1" spc="-246" dirty="0">
                <a:latin typeface="Times New Roman"/>
                <a:cs typeface="Times New Roman"/>
              </a:rPr>
              <a:t> </a:t>
            </a:r>
            <a:r>
              <a:rPr sz="3244" spc="94" dirty="0">
                <a:latin typeface="Times New Roman"/>
                <a:cs typeface="Times New Roman"/>
              </a:rPr>
              <a:t>(</a:t>
            </a:r>
            <a:r>
              <a:rPr sz="3244" i="1" spc="94" dirty="0">
                <a:latin typeface="Times New Roman"/>
                <a:cs typeface="Times New Roman"/>
              </a:rPr>
              <a:t>t</a:t>
            </a:r>
            <a:r>
              <a:rPr sz="2820" i="1" spc="141" baseline="-24193" dirty="0">
                <a:latin typeface="Times New Roman"/>
                <a:cs typeface="Times New Roman"/>
              </a:rPr>
              <a:t>s</a:t>
            </a:r>
            <a:r>
              <a:rPr sz="3244" spc="94" dirty="0">
                <a:latin typeface="Times New Roman"/>
                <a:cs typeface="Times New Roman"/>
              </a:rPr>
              <a:t>,</a:t>
            </a:r>
            <a:r>
              <a:rPr sz="3244" i="1" spc="94" dirty="0">
                <a:latin typeface="Times New Roman"/>
                <a:cs typeface="Times New Roman"/>
              </a:rPr>
              <a:t>U</a:t>
            </a:r>
            <a:r>
              <a:rPr sz="3244" spc="94" dirty="0">
                <a:latin typeface="Times New Roman"/>
                <a:cs typeface="Times New Roman"/>
              </a:rPr>
              <a:t>,</a:t>
            </a:r>
            <a:r>
              <a:rPr sz="3244" spc="-367" dirty="0">
                <a:latin typeface="Times New Roman"/>
                <a:cs typeface="Times New Roman"/>
              </a:rPr>
              <a:t> </a:t>
            </a:r>
            <a:r>
              <a:rPr sz="3244" i="1" spc="73" dirty="0">
                <a:latin typeface="Times New Roman"/>
                <a:cs typeface="Times New Roman"/>
              </a:rPr>
              <a:t>D</a:t>
            </a:r>
            <a:r>
              <a:rPr sz="3244" spc="73" dirty="0">
                <a:latin typeface="Times New Roman"/>
                <a:cs typeface="Times New Roman"/>
              </a:rPr>
              <a:t>)</a:t>
            </a:r>
            <a:r>
              <a:rPr sz="3244" spc="-212" dirty="0">
                <a:latin typeface="Times New Roman"/>
                <a:cs typeface="Times New Roman"/>
              </a:rPr>
              <a:t> </a:t>
            </a:r>
            <a:r>
              <a:rPr sz="3244" spc="3" dirty="0">
                <a:latin typeface="Symbol"/>
                <a:cs typeface="Symbol"/>
              </a:rPr>
              <a:t></a:t>
            </a:r>
            <a:r>
              <a:rPr sz="3244" spc="103" dirty="0">
                <a:latin typeface="Times New Roman"/>
                <a:cs typeface="Times New Roman"/>
              </a:rPr>
              <a:t> </a:t>
            </a:r>
            <a:r>
              <a:rPr sz="3244" i="1" spc="3" dirty="0">
                <a:latin typeface="Times New Roman"/>
                <a:cs typeface="Times New Roman"/>
              </a:rPr>
              <a:t>y</a:t>
            </a:r>
            <a:r>
              <a:rPr sz="3244" i="1" spc="-452" dirty="0">
                <a:latin typeface="Times New Roman"/>
                <a:cs typeface="Times New Roman"/>
              </a:rPr>
              <a:t> </a:t>
            </a:r>
            <a:r>
              <a:rPr sz="3244" spc="-6" dirty="0">
                <a:latin typeface="Times New Roman"/>
                <a:cs typeface="Times New Roman"/>
              </a:rPr>
              <a:t>log</a:t>
            </a:r>
            <a:r>
              <a:rPr sz="2820" spc="-9" baseline="-24193" dirty="0">
                <a:latin typeface="Times New Roman"/>
                <a:cs typeface="Times New Roman"/>
              </a:rPr>
              <a:t>10</a:t>
            </a:r>
            <a:r>
              <a:rPr sz="2820" spc="45" baseline="-24193" dirty="0">
                <a:latin typeface="Times New Roman"/>
                <a:cs typeface="Times New Roman"/>
              </a:rPr>
              <a:t> </a:t>
            </a:r>
            <a:r>
              <a:rPr sz="3244" i="1" spc="6" dirty="0">
                <a:latin typeface="Times New Roman"/>
                <a:cs typeface="Times New Roman"/>
              </a:rPr>
              <a:t>U</a:t>
            </a:r>
            <a:r>
              <a:rPr sz="3244" i="1" spc="-12" dirty="0">
                <a:latin typeface="Times New Roman"/>
                <a:cs typeface="Times New Roman"/>
              </a:rPr>
              <a:t> </a:t>
            </a:r>
            <a:r>
              <a:rPr sz="3244" spc="3" dirty="0">
                <a:latin typeface="Symbol"/>
                <a:cs typeface="Symbol"/>
              </a:rPr>
              <a:t></a:t>
            </a:r>
            <a:r>
              <a:rPr sz="3244" spc="-61" dirty="0">
                <a:latin typeface="Times New Roman"/>
                <a:cs typeface="Times New Roman"/>
              </a:rPr>
              <a:t> </a:t>
            </a:r>
            <a:r>
              <a:rPr sz="3244" i="1" spc="6" dirty="0">
                <a:latin typeface="Times New Roman"/>
                <a:cs typeface="Times New Roman"/>
              </a:rPr>
              <a:t>D</a:t>
            </a:r>
            <a:r>
              <a:rPr sz="3244" i="1" spc="267" dirty="0">
                <a:latin typeface="Times New Roman"/>
                <a:cs typeface="Times New Roman"/>
              </a:rPr>
              <a:t> </a:t>
            </a:r>
            <a:r>
              <a:rPr sz="3244" spc="3" dirty="0">
                <a:latin typeface="Symbol"/>
                <a:cs typeface="Symbol"/>
              </a:rPr>
              <a:t></a:t>
            </a:r>
            <a:endParaRPr sz="3244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1357" y="3158577"/>
            <a:ext cx="244131" cy="50779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3244" i="1" spc="161" dirty="0">
                <a:latin typeface="Times New Roman"/>
                <a:cs typeface="Times New Roman"/>
              </a:rPr>
              <a:t>t</a:t>
            </a:r>
            <a:r>
              <a:rPr sz="2820" i="1" baseline="-24193" dirty="0">
                <a:latin typeface="Times New Roman"/>
                <a:cs typeface="Times New Roman"/>
              </a:rPr>
              <a:t>s</a:t>
            </a:r>
            <a:endParaRPr sz="2820" baseline="-24193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5717" y="3736031"/>
            <a:ext cx="1048915" cy="50779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3244" spc="3" dirty="0">
                <a:latin typeface="Times New Roman"/>
                <a:cs typeface="Times New Roman"/>
              </a:rPr>
              <a:t>45000</a:t>
            </a:r>
            <a:endParaRPr sz="324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91153" y="3733515"/>
            <a:ext cx="1089347" cy="0"/>
          </a:xfrm>
          <a:custGeom>
            <a:avLst/>
            <a:gdLst/>
            <a:ahLst/>
            <a:cxnLst/>
            <a:rect l="l" t="t" r="r" b="b"/>
            <a:pathLst>
              <a:path w="1796415">
                <a:moveTo>
                  <a:pt x="0" y="0"/>
                </a:moveTo>
                <a:lnTo>
                  <a:pt x="1796175" y="0"/>
                </a:lnTo>
              </a:path>
            </a:pathLst>
          </a:custGeom>
          <a:ln w="33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45400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0602" y="6561141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2120602" y="5928916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2120602" y="5283790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2120602" y="4651566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2120602" y="3374215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2120602" y="2741990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120602" y="2109768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2120602" y="1464641"/>
            <a:ext cx="4003516" cy="0"/>
          </a:xfrm>
          <a:custGeom>
            <a:avLst/>
            <a:gdLst/>
            <a:ahLst/>
            <a:cxnLst/>
            <a:rect l="l" t="t" r="r" b="b"/>
            <a:pathLst>
              <a:path w="6602095">
                <a:moveTo>
                  <a:pt x="0" y="0"/>
                </a:moveTo>
                <a:lnTo>
                  <a:pt x="6602046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2456379" y="2058157"/>
            <a:ext cx="671554" cy="2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2998790" y="2212990"/>
            <a:ext cx="658639" cy="188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3528285" y="2677479"/>
            <a:ext cx="658639" cy="1419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057781" y="3283900"/>
            <a:ext cx="671554" cy="812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600186" y="3967734"/>
            <a:ext cx="658639" cy="670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129681" y="3967734"/>
            <a:ext cx="658639" cy="18966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2525812" y="2104223"/>
            <a:ext cx="3200397" cy="36677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2125758" y="1467464"/>
            <a:ext cx="0" cy="5094404"/>
          </a:xfrm>
          <a:custGeom>
            <a:avLst/>
            <a:gdLst/>
            <a:ahLst/>
            <a:cxnLst/>
            <a:rect l="l" t="t" r="r" b="b"/>
            <a:pathLst>
              <a:path h="8401050">
                <a:moveTo>
                  <a:pt x="0" y="8400487"/>
                </a:moveTo>
                <a:lnTo>
                  <a:pt x="1" y="0"/>
                </a:lnTo>
              </a:path>
            </a:pathLst>
          </a:custGeom>
          <a:ln w="21296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2081860" y="6561141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2081860" y="5928916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2081860" y="5283790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2081860" y="4651566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2081860" y="4019342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2081860" y="3374215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2081860" y="2741990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2081860" y="2109768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2081860" y="1464641"/>
            <a:ext cx="38892" cy="0"/>
          </a:xfrm>
          <a:custGeom>
            <a:avLst/>
            <a:gdLst/>
            <a:ahLst/>
            <a:cxnLst/>
            <a:rect l="l" t="t" r="r" b="b"/>
            <a:pathLst>
              <a:path w="64135">
                <a:moveTo>
                  <a:pt x="0" y="0"/>
                </a:moveTo>
                <a:lnTo>
                  <a:pt x="63890" y="0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2125758" y="4014492"/>
            <a:ext cx="4000821" cy="0"/>
          </a:xfrm>
          <a:custGeom>
            <a:avLst/>
            <a:gdLst/>
            <a:ahLst/>
            <a:cxnLst/>
            <a:rect l="l" t="t" r="r" b="b"/>
            <a:pathLst>
              <a:path w="6597650">
                <a:moveTo>
                  <a:pt x="0" y="0"/>
                </a:moveTo>
                <a:lnTo>
                  <a:pt x="6597115" y="1"/>
                </a:lnTo>
              </a:path>
            </a:pathLst>
          </a:custGeom>
          <a:ln w="21277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2120602" y="4019341"/>
            <a:ext cx="0" cy="36196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22"/>
                </a:lnTo>
              </a:path>
            </a:pathLst>
          </a:custGeom>
          <a:ln w="21296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6124089" y="4019341"/>
            <a:ext cx="0" cy="36196"/>
          </a:xfrm>
          <a:custGeom>
            <a:avLst/>
            <a:gdLst/>
            <a:ahLst/>
            <a:cxnLst/>
            <a:rect l="l" t="t" r="r" b="b"/>
            <a:pathLst>
              <a:path h="59689">
                <a:moveTo>
                  <a:pt x="0" y="0"/>
                </a:moveTo>
                <a:lnTo>
                  <a:pt x="0" y="59522"/>
                </a:lnTo>
              </a:path>
            </a:pathLst>
          </a:custGeom>
          <a:ln w="21296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893277" y="6476405"/>
            <a:ext cx="120525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36" dirty="0">
                <a:latin typeface="Trebuchet MS"/>
                <a:cs typeface="Trebuchet MS"/>
              </a:rPr>
              <a:t>!4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93277" y="5839647"/>
            <a:ext cx="120525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36" dirty="0">
                <a:latin typeface="Trebuchet MS"/>
                <a:cs typeface="Trebuchet MS"/>
              </a:rPr>
              <a:t>!3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93277" y="5202888"/>
            <a:ext cx="120525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36" dirty="0">
                <a:latin typeface="Trebuchet MS"/>
                <a:cs typeface="Trebuchet MS"/>
              </a:rPr>
              <a:t>!2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93277" y="4566136"/>
            <a:ext cx="120525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36" dirty="0">
                <a:latin typeface="Trebuchet MS"/>
                <a:cs typeface="Trebuchet MS"/>
              </a:rPr>
              <a:t>!1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32808" y="3929377"/>
            <a:ext cx="80864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12" dirty="0">
                <a:latin typeface="Trebuchet MS"/>
                <a:cs typeface="Trebuchet MS"/>
              </a:rPr>
              <a:t>0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2808" y="3292618"/>
            <a:ext cx="80864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12" dirty="0">
                <a:latin typeface="Trebuchet MS"/>
                <a:cs typeface="Trebuchet MS"/>
              </a:rPr>
              <a:t>1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32808" y="2655860"/>
            <a:ext cx="80864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12" dirty="0">
                <a:latin typeface="Trebuchet MS"/>
                <a:cs typeface="Trebuchet MS"/>
              </a:rPr>
              <a:t>2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32808" y="2019107"/>
            <a:ext cx="80864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12" dirty="0">
                <a:latin typeface="Trebuchet MS"/>
                <a:cs typeface="Trebuchet MS"/>
              </a:rPr>
              <a:t>3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32808" y="1382349"/>
            <a:ext cx="80864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12" dirty="0">
                <a:latin typeface="Trebuchet MS"/>
                <a:cs typeface="Trebuchet MS"/>
              </a:rPr>
              <a:t>4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85582" y="4088681"/>
            <a:ext cx="80864" cy="16373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001" spc="-12" dirty="0">
                <a:latin typeface="Trebuchet MS"/>
                <a:cs typeface="Trebuchet MS"/>
              </a:rPr>
              <a:t>1</a:t>
            </a:r>
            <a:endParaRPr sz="1001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57850" y="3086155"/>
            <a:ext cx="141849" cy="141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6457850" y="3593656"/>
            <a:ext cx="141849" cy="141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6457850" y="4101157"/>
            <a:ext cx="141849" cy="1417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6457850" y="4608658"/>
            <a:ext cx="141849" cy="1417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6457850" y="5116159"/>
            <a:ext cx="141849" cy="1417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6457850" y="5623653"/>
            <a:ext cx="141849" cy="141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 txBox="1"/>
          <p:nvPr/>
        </p:nvSpPr>
        <p:spPr>
          <a:xfrm>
            <a:off x="6656445" y="2991840"/>
            <a:ext cx="4116340" cy="2908827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31" spc="-36" dirty="0">
                <a:latin typeface="Trebuchet MS"/>
                <a:cs typeface="Trebuchet MS"/>
              </a:rPr>
              <a:t>1000 </a:t>
            </a:r>
            <a:r>
              <a:rPr sz="2031" spc="-115" dirty="0">
                <a:latin typeface="Trebuchet MS"/>
                <a:cs typeface="Trebuchet MS"/>
              </a:rPr>
              <a:t>up, </a:t>
            </a:r>
            <a:r>
              <a:rPr sz="2031" spc="-36" dirty="0">
                <a:latin typeface="Trebuchet MS"/>
                <a:cs typeface="Trebuchet MS"/>
              </a:rPr>
              <a:t>0</a:t>
            </a:r>
            <a:r>
              <a:rPr sz="2031" spc="-470" dirty="0">
                <a:latin typeface="Trebuchet MS"/>
                <a:cs typeface="Trebuchet MS"/>
              </a:rPr>
              <a:t> </a:t>
            </a:r>
            <a:r>
              <a:rPr sz="2031" spc="-85" dirty="0">
                <a:latin typeface="Trebuchet MS"/>
                <a:cs typeface="Trebuchet MS"/>
              </a:rPr>
              <a:t>down, </a:t>
            </a:r>
            <a:r>
              <a:rPr sz="2031" spc="-69" dirty="0">
                <a:latin typeface="Trebuchet MS"/>
                <a:cs typeface="Trebuchet MS"/>
              </a:rPr>
              <a:t>submission: </a:t>
            </a:r>
            <a:r>
              <a:rPr sz="2031" spc="-39" dirty="0">
                <a:latin typeface="Trebuchet MS"/>
                <a:cs typeface="Trebuchet MS"/>
              </a:rPr>
              <a:t>now</a:t>
            </a:r>
            <a:endParaRPr sz="2031">
              <a:latin typeface="Trebuchet MS"/>
              <a:cs typeface="Trebuchet MS"/>
            </a:endParaRPr>
          </a:p>
          <a:p>
            <a:pPr marL="7701">
              <a:spcBef>
                <a:spcPts val="1558"/>
              </a:spcBef>
            </a:pPr>
            <a:r>
              <a:rPr sz="2031" spc="-36" dirty="0">
                <a:latin typeface="Trebuchet MS"/>
                <a:cs typeface="Trebuchet MS"/>
              </a:rPr>
              <a:t>1000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115" dirty="0">
                <a:latin typeface="Trebuchet MS"/>
                <a:cs typeface="Trebuchet MS"/>
              </a:rPr>
              <a:t>up,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0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85" dirty="0">
                <a:latin typeface="Trebuchet MS"/>
                <a:cs typeface="Trebuchet MS"/>
              </a:rPr>
              <a:t>down,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69" dirty="0">
                <a:latin typeface="Trebuchet MS"/>
                <a:cs typeface="Trebuchet MS"/>
              </a:rPr>
              <a:t>submission: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3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42" dirty="0">
                <a:latin typeface="Trebuchet MS"/>
                <a:cs typeface="Trebuchet MS"/>
              </a:rPr>
              <a:t>hours</a:t>
            </a:r>
            <a:endParaRPr sz="2031">
              <a:latin typeface="Trebuchet MS"/>
              <a:cs typeface="Trebuchet MS"/>
            </a:endParaRPr>
          </a:p>
          <a:p>
            <a:pPr marL="7701">
              <a:spcBef>
                <a:spcPts val="1558"/>
              </a:spcBef>
            </a:pPr>
            <a:r>
              <a:rPr sz="2031" spc="-36" dirty="0">
                <a:latin typeface="Trebuchet MS"/>
                <a:cs typeface="Trebuchet MS"/>
              </a:rPr>
              <a:t>1000</a:t>
            </a:r>
            <a:r>
              <a:rPr sz="2031" spc="-161" dirty="0">
                <a:latin typeface="Trebuchet MS"/>
                <a:cs typeface="Trebuchet MS"/>
              </a:rPr>
              <a:t> </a:t>
            </a:r>
            <a:r>
              <a:rPr sz="2031" spc="-115" dirty="0">
                <a:latin typeface="Trebuchet MS"/>
                <a:cs typeface="Trebuchet MS"/>
              </a:rPr>
              <a:t>up,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0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85" dirty="0">
                <a:latin typeface="Trebuchet MS"/>
                <a:cs typeface="Trebuchet MS"/>
              </a:rPr>
              <a:t>down,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69" dirty="0">
                <a:latin typeface="Trebuchet MS"/>
                <a:cs typeface="Trebuchet MS"/>
              </a:rPr>
              <a:t>submission: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12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42" dirty="0">
                <a:latin typeface="Trebuchet MS"/>
                <a:cs typeface="Trebuchet MS"/>
              </a:rPr>
              <a:t>hours</a:t>
            </a:r>
            <a:endParaRPr sz="2031">
              <a:latin typeface="Trebuchet MS"/>
              <a:cs typeface="Trebuchet MS"/>
            </a:endParaRPr>
          </a:p>
          <a:p>
            <a:pPr marL="7701">
              <a:spcBef>
                <a:spcPts val="1558"/>
              </a:spcBef>
            </a:pPr>
            <a:r>
              <a:rPr sz="2031" spc="-36" dirty="0">
                <a:latin typeface="Trebuchet MS"/>
                <a:cs typeface="Trebuchet MS"/>
              </a:rPr>
              <a:t>1000</a:t>
            </a:r>
            <a:r>
              <a:rPr sz="2031" spc="-161" dirty="0">
                <a:latin typeface="Trebuchet MS"/>
                <a:cs typeface="Trebuchet MS"/>
              </a:rPr>
              <a:t> </a:t>
            </a:r>
            <a:r>
              <a:rPr sz="2031" spc="-115" dirty="0">
                <a:latin typeface="Trebuchet MS"/>
                <a:cs typeface="Trebuchet MS"/>
              </a:rPr>
              <a:t>up,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0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85" dirty="0">
                <a:latin typeface="Trebuchet MS"/>
                <a:cs typeface="Trebuchet MS"/>
              </a:rPr>
              <a:t>down,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69" dirty="0">
                <a:latin typeface="Trebuchet MS"/>
                <a:cs typeface="Trebuchet MS"/>
              </a:rPr>
              <a:t>submission: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24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42" dirty="0">
                <a:latin typeface="Trebuchet MS"/>
                <a:cs typeface="Trebuchet MS"/>
              </a:rPr>
              <a:t>hours</a:t>
            </a:r>
            <a:endParaRPr sz="2031">
              <a:latin typeface="Trebuchet MS"/>
              <a:cs typeface="Trebuchet MS"/>
            </a:endParaRPr>
          </a:p>
          <a:p>
            <a:pPr marL="7701">
              <a:spcBef>
                <a:spcPts val="1558"/>
              </a:spcBef>
            </a:pPr>
            <a:r>
              <a:rPr sz="2031" spc="-36" dirty="0">
                <a:latin typeface="Trebuchet MS"/>
                <a:cs typeface="Trebuchet MS"/>
              </a:rPr>
              <a:t>1000</a:t>
            </a:r>
            <a:r>
              <a:rPr sz="2031" spc="-161" dirty="0">
                <a:latin typeface="Trebuchet MS"/>
                <a:cs typeface="Trebuchet MS"/>
              </a:rPr>
              <a:t> </a:t>
            </a:r>
            <a:r>
              <a:rPr sz="2031" spc="-115" dirty="0">
                <a:latin typeface="Trebuchet MS"/>
                <a:cs typeface="Trebuchet MS"/>
              </a:rPr>
              <a:t>up,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0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85" dirty="0">
                <a:latin typeface="Trebuchet MS"/>
                <a:cs typeface="Trebuchet MS"/>
              </a:rPr>
              <a:t>down,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69" dirty="0">
                <a:latin typeface="Trebuchet MS"/>
                <a:cs typeface="Trebuchet MS"/>
              </a:rPr>
              <a:t>submission: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48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42" dirty="0">
                <a:latin typeface="Trebuchet MS"/>
                <a:cs typeface="Trebuchet MS"/>
              </a:rPr>
              <a:t>hours</a:t>
            </a:r>
            <a:endParaRPr sz="2031">
              <a:latin typeface="Trebuchet MS"/>
              <a:cs typeface="Trebuchet MS"/>
            </a:endParaRPr>
          </a:p>
          <a:p>
            <a:pPr marL="7701">
              <a:spcBef>
                <a:spcPts val="1558"/>
              </a:spcBef>
            </a:pPr>
            <a:r>
              <a:rPr sz="2031" spc="-36" dirty="0">
                <a:latin typeface="Trebuchet MS"/>
                <a:cs typeface="Trebuchet MS"/>
              </a:rPr>
              <a:t>1000</a:t>
            </a:r>
            <a:r>
              <a:rPr sz="2031" spc="-161" dirty="0">
                <a:latin typeface="Trebuchet MS"/>
                <a:cs typeface="Trebuchet MS"/>
              </a:rPr>
              <a:t> </a:t>
            </a:r>
            <a:r>
              <a:rPr sz="2031" spc="-115" dirty="0">
                <a:latin typeface="Trebuchet MS"/>
                <a:cs typeface="Trebuchet MS"/>
              </a:rPr>
              <a:t>up,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0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85" dirty="0">
                <a:latin typeface="Trebuchet MS"/>
                <a:cs typeface="Trebuchet MS"/>
              </a:rPr>
              <a:t>down,</a:t>
            </a:r>
            <a:r>
              <a:rPr sz="2031" spc="-154" dirty="0">
                <a:latin typeface="Trebuchet MS"/>
                <a:cs typeface="Trebuchet MS"/>
              </a:rPr>
              <a:t> </a:t>
            </a:r>
            <a:r>
              <a:rPr sz="2031" spc="-69" dirty="0">
                <a:latin typeface="Trebuchet MS"/>
                <a:cs typeface="Trebuchet MS"/>
              </a:rPr>
              <a:t>submission: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36" dirty="0">
                <a:latin typeface="Trebuchet MS"/>
                <a:cs typeface="Trebuchet MS"/>
              </a:rPr>
              <a:t>72</a:t>
            </a:r>
            <a:r>
              <a:rPr sz="2031" spc="-158" dirty="0">
                <a:latin typeface="Trebuchet MS"/>
                <a:cs typeface="Trebuchet MS"/>
              </a:rPr>
              <a:t> </a:t>
            </a:r>
            <a:r>
              <a:rPr sz="2031" spc="-42" dirty="0">
                <a:latin typeface="Trebuchet MS"/>
                <a:cs typeface="Trebuchet MS"/>
              </a:rPr>
              <a:t>hours</a:t>
            </a:r>
            <a:endParaRPr sz="2031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71564" y="1245299"/>
            <a:ext cx="9492227" cy="5612701"/>
          </a:xfrm>
          <a:custGeom>
            <a:avLst/>
            <a:gdLst/>
            <a:ahLst/>
            <a:cxnLst/>
            <a:rect l="l" t="t" r="r" b="b"/>
            <a:pathLst>
              <a:path w="15653385" h="9255760">
                <a:moveTo>
                  <a:pt x="0" y="0"/>
                </a:moveTo>
                <a:lnTo>
                  <a:pt x="15653236" y="0"/>
                </a:lnTo>
                <a:lnTo>
                  <a:pt x="15653236" y="9255598"/>
                </a:lnTo>
                <a:lnTo>
                  <a:pt x="0" y="9255598"/>
                </a:lnTo>
                <a:lnTo>
                  <a:pt x="0" y="0"/>
                </a:lnTo>
                <a:close/>
              </a:path>
            </a:pathLst>
          </a:custGeom>
          <a:ln w="2128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3203AEB0-7FD7-7440-9699-05C041E06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Естественное устаревание</a:t>
            </a:r>
          </a:p>
        </p:txBody>
      </p:sp>
    </p:spTree>
    <p:extLst>
      <p:ext uri="{BB962C8B-B14F-4D97-AF65-F5344CB8AC3E}">
        <p14:creationId xmlns:p14="http://schemas.microsoft.com/office/powerpoint/2010/main" val="183150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554E-9474-6E46-9053-3F6065C37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Рейтинги </a:t>
            </a:r>
            <a:r>
              <a:rPr lang="en-US" dirty="0" err="1"/>
              <a:t>kinopoisk.ru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0F761-127E-5C43-9643-924B2E417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407" y="1947554"/>
            <a:ext cx="7214689" cy="577931"/>
          </a:xfrm>
        </p:spPr>
        <p:txBody>
          <a:bodyPr anchor="t"/>
          <a:lstStyle/>
          <a:p>
            <a:pPr algn="ctr"/>
            <a:r>
              <a:rPr lang="ru-RU" dirty="0"/>
              <a:t>Гарри Поттер и философский камень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7353357-108D-A641-BAA3-BE68771CFBA5}"/>
              </a:ext>
            </a:extLst>
          </p:cNvPr>
          <p:cNvSpPr/>
          <p:nvPr/>
        </p:nvSpPr>
        <p:spPr>
          <a:xfrm>
            <a:off x="1108071" y="2633193"/>
            <a:ext cx="10185363" cy="2900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7625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2136" y="5476341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1672136" y="4898083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1672136" y="4319824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1672136" y="3741566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1672136" y="3153981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1672136" y="2575723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1672136" y="1997465"/>
            <a:ext cx="2698147" cy="0"/>
          </a:xfrm>
          <a:custGeom>
            <a:avLst/>
            <a:gdLst/>
            <a:ahLst/>
            <a:cxnLst/>
            <a:rect l="l" t="t" r="r" b="b"/>
            <a:pathLst>
              <a:path w="4449445">
                <a:moveTo>
                  <a:pt x="0" y="0"/>
                </a:moveTo>
                <a:lnTo>
                  <a:pt x="4449119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1896189" y="6017283"/>
            <a:ext cx="448099" cy="46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2250932" y="5998630"/>
            <a:ext cx="457435" cy="65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2615016" y="5914689"/>
            <a:ext cx="448099" cy="149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2969759" y="5681521"/>
            <a:ext cx="457435" cy="382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3333842" y="4870095"/>
            <a:ext cx="457435" cy="119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3697920" y="2547738"/>
            <a:ext cx="448099" cy="35161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1938566" y="2577922"/>
            <a:ext cx="2162366" cy="3482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1668265" y="1997465"/>
            <a:ext cx="0" cy="4063586"/>
          </a:xfrm>
          <a:custGeom>
            <a:avLst/>
            <a:gdLst/>
            <a:ahLst/>
            <a:cxnLst/>
            <a:rect l="l" t="t" r="r" b="b"/>
            <a:pathLst>
              <a:path h="6701155">
                <a:moveTo>
                  <a:pt x="0" y="6700567"/>
                </a:moveTo>
                <a:lnTo>
                  <a:pt x="1" y="0"/>
                </a:lnTo>
              </a:path>
            </a:pathLst>
          </a:custGeom>
          <a:ln w="15394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1634797" y="6060695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1634797" y="5476341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1634797" y="4898083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634797" y="4319824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1634797" y="3741566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1634797" y="3153981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1634797" y="2575723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1634797" y="1997465"/>
            <a:ext cx="33500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97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1668265" y="6060684"/>
            <a:ext cx="2703153" cy="0"/>
          </a:xfrm>
          <a:custGeom>
            <a:avLst/>
            <a:gdLst/>
            <a:ahLst/>
            <a:cxnLst/>
            <a:rect l="l" t="t" r="r" b="b"/>
            <a:pathLst>
              <a:path w="4457700">
                <a:moveTo>
                  <a:pt x="0" y="0"/>
                </a:moveTo>
                <a:lnTo>
                  <a:pt x="4457405" y="1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672135" y="6063918"/>
            <a:ext cx="0" cy="26569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475"/>
                </a:lnTo>
              </a:path>
            </a:pathLst>
          </a:custGeom>
          <a:ln w="15394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370086" y="6063918"/>
            <a:ext cx="0" cy="26569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475"/>
                </a:lnTo>
              </a:path>
            </a:pathLst>
          </a:custGeom>
          <a:ln w="15394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 txBox="1"/>
          <p:nvPr/>
        </p:nvSpPr>
        <p:spPr>
          <a:xfrm>
            <a:off x="1526659" y="5997025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32025" y="5416561"/>
            <a:ext cx="157491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500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84714" y="4836104"/>
            <a:ext cx="204854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1000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4714" y="4255640"/>
            <a:ext cx="204854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1500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84714" y="3675183"/>
            <a:ext cx="204854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2000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84714" y="3094720"/>
            <a:ext cx="204854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2500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84714" y="2514262"/>
            <a:ext cx="204854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3000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84714" y="1933799"/>
            <a:ext cx="204854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3500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90653" y="6112177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9" dirty="0">
                <a:latin typeface="Trebuchet MS"/>
                <a:cs typeface="Trebuchet MS"/>
              </a:rPr>
              <a:t>1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61673" y="3293892"/>
            <a:ext cx="102545" cy="102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661673" y="3698695"/>
            <a:ext cx="102545" cy="102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661673" y="4103498"/>
            <a:ext cx="102545" cy="1024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661673" y="4508301"/>
            <a:ext cx="102545" cy="102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4661673" y="4913104"/>
            <a:ext cx="102545" cy="102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4661673" y="5317900"/>
            <a:ext cx="102545" cy="102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/>
          <p:nvPr/>
        </p:nvSpPr>
        <p:spPr>
          <a:xfrm>
            <a:off x="4810825" y="3240211"/>
            <a:ext cx="2629991" cy="2235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55" spc="-18" dirty="0">
                <a:latin typeface="Trebuchet MS"/>
                <a:cs typeface="Trebuchet MS"/>
              </a:rPr>
              <a:t>10</a:t>
            </a:r>
            <a:r>
              <a:rPr sz="1455" spc="-115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18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5" dirty="0">
                <a:latin typeface="Trebuchet MS"/>
                <a:cs typeface="Trebuchet MS"/>
              </a:rPr>
              <a:t>down,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>
              <a:spcBef>
                <a:spcPts val="1440"/>
              </a:spcBef>
            </a:pPr>
            <a:r>
              <a:rPr sz="1455" spc="-18" dirty="0">
                <a:latin typeface="Trebuchet MS"/>
                <a:cs typeface="Trebuchet MS"/>
              </a:rPr>
              <a:t>30</a:t>
            </a:r>
            <a:r>
              <a:rPr sz="1455" spc="-115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18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5" dirty="0">
                <a:latin typeface="Trebuchet MS"/>
                <a:cs typeface="Trebuchet MS"/>
              </a:rPr>
              <a:t>down,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>
              <a:spcBef>
                <a:spcPts val="1440"/>
              </a:spcBef>
            </a:pPr>
            <a:r>
              <a:rPr sz="1455" spc="-18" dirty="0">
                <a:latin typeface="Trebuchet MS"/>
                <a:cs typeface="Trebuchet MS"/>
              </a:rPr>
              <a:t>100</a:t>
            </a:r>
            <a:r>
              <a:rPr sz="1455" spc="-115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18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5" dirty="0">
                <a:latin typeface="Trebuchet MS"/>
                <a:cs typeface="Trebuchet MS"/>
              </a:rPr>
              <a:t>down,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>
              <a:spcBef>
                <a:spcPts val="1440"/>
              </a:spcBef>
            </a:pPr>
            <a:r>
              <a:rPr sz="1455" spc="-18" dirty="0">
                <a:latin typeface="Trebuchet MS"/>
                <a:cs typeface="Trebuchet MS"/>
              </a:rPr>
              <a:t>300</a:t>
            </a:r>
            <a:r>
              <a:rPr sz="1455" spc="-115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18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5" dirty="0">
                <a:latin typeface="Trebuchet MS"/>
                <a:cs typeface="Trebuchet MS"/>
              </a:rPr>
              <a:t>down,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>
              <a:spcBef>
                <a:spcPts val="1443"/>
              </a:spcBef>
            </a:pPr>
            <a:r>
              <a:rPr sz="1455" spc="-18" dirty="0">
                <a:latin typeface="Trebuchet MS"/>
                <a:cs typeface="Trebuchet MS"/>
              </a:rPr>
              <a:t>1000</a:t>
            </a:r>
            <a:r>
              <a:rPr sz="1455" spc="-115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18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5" dirty="0">
                <a:latin typeface="Trebuchet MS"/>
                <a:cs typeface="Trebuchet MS"/>
              </a:rPr>
              <a:t>down,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>
              <a:spcBef>
                <a:spcPts val="1440"/>
              </a:spcBef>
            </a:pPr>
            <a:r>
              <a:rPr sz="1455" spc="-18" dirty="0">
                <a:latin typeface="Trebuchet MS"/>
                <a:cs typeface="Trebuchet MS"/>
              </a:rPr>
              <a:t>3000</a:t>
            </a:r>
            <a:r>
              <a:rPr sz="1455" spc="-115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18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5" dirty="0">
                <a:latin typeface="Trebuchet MS"/>
                <a:cs typeface="Trebuchet MS"/>
              </a:rPr>
              <a:t>down,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58689" y="1820255"/>
            <a:ext cx="6413635" cy="4477146"/>
          </a:xfrm>
          <a:custGeom>
            <a:avLst/>
            <a:gdLst/>
            <a:ahLst/>
            <a:cxnLst/>
            <a:rect l="l" t="t" r="r" b="b"/>
            <a:pathLst>
              <a:path w="10576560" h="7383145">
                <a:moveTo>
                  <a:pt x="0" y="0"/>
                </a:moveTo>
                <a:lnTo>
                  <a:pt x="10576266" y="0"/>
                </a:lnTo>
                <a:lnTo>
                  <a:pt x="10576266" y="7382637"/>
                </a:lnTo>
                <a:lnTo>
                  <a:pt x="0" y="7382637"/>
                </a:lnTo>
                <a:lnTo>
                  <a:pt x="0" y="0"/>
                </a:lnTo>
                <a:close/>
              </a:path>
            </a:pathLst>
          </a:custGeom>
          <a:ln w="1538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Логарифмы линеаризуют</a:t>
            </a:r>
          </a:p>
        </p:txBody>
      </p:sp>
      <p:sp>
        <p:nvSpPr>
          <p:cNvPr id="46" name="object 46"/>
          <p:cNvSpPr/>
          <p:nvPr/>
        </p:nvSpPr>
        <p:spPr>
          <a:xfrm>
            <a:off x="4650937" y="1820255"/>
            <a:ext cx="6407089" cy="4477146"/>
          </a:xfrm>
          <a:custGeom>
            <a:avLst/>
            <a:gdLst/>
            <a:ahLst/>
            <a:cxnLst/>
            <a:rect l="l" t="t" r="r" b="b"/>
            <a:pathLst>
              <a:path w="10565765" h="7383145">
                <a:moveTo>
                  <a:pt x="0" y="0"/>
                </a:moveTo>
                <a:lnTo>
                  <a:pt x="10565762" y="0"/>
                </a:lnTo>
                <a:lnTo>
                  <a:pt x="10565762" y="7382623"/>
                </a:lnTo>
                <a:lnTo>
                  <a:pt x="0" y="73826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5160012" y="1997465"/>
            <a:ext cx="2700458" cy="4063586"/>
          </a:xfrm>
          <a:custGeom>
            <a:avLst/>
            <a:gdLst/>
            <a:ahLst/>
            <a:cxnLst/>
            <a:rect l="l" t="t" r="r" b="b"/>
            <a:pathLst>
              <a:path w="4453255" h="6701155">
                <a:moveTo>
                  <a:pt x="0" y="0"/>
                </a:moveTo>
                <a:lnTo>
                  <a:pt x="4453016" y="0"/>
                </a:lnTo>
                <a:lnTo>
                  <a:pt x="4453016" y="6700549"/>
                </a:lnTo>
                <a:lnTo>
                  <a:pt x="0" y="6700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5163879" y="5546291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5163879" y="5042648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/>
          <p:nvPr/>
        </p:nvSpPr>
        <p:spPr>
          <a:xfrm>
            <a:off x="5163879" y="4529676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/>
          <p:nvPr/>
        </p:nvSpPr>
        <p:spPr>
          <a:xfrm>
            <a:off x="5163879" y="4026032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/>
          <p:nvPr/>
        </p:nvSpPr>
        <p:spPr>
          <a:xfrm>
            <a:off x="5163879" y="3513061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53"/>
          <p:cNvSpPr/>
          <p:nvPr/>
        </p:nvSpPr>
        <p:spPr>
          <a:xfrm>
            <a:off x="5163879" y="3009417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5163879" y="2496445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/>
          <p:nvPr/>
        </p:nvSpPr>
        <p:spPr>
          <a:xfrm>
            <a:off x="5163879" y="1992802"/>
            <a:ext cx="2695452" cy="9627"/>
          </a:xfrm>
          <a:custGeom>
            <a:avLst/>
            <a:gdLst/>
            <a:ahLst/>
            <a:cxnLst/>
            <a:rect l="l" t="t" r="r" b="b"/>
            <a:pathLst>
              <a:path w="4445000" h="15875">
                <a:moveTo>
                  <a:pt x="0" y="0"/>
                </a:moveTo>
                <a:lnTo>
                  <a:pt x="4444700" y="0"/>
                </a:lnTo>
                <a:lnTo>
                  <a:pt x="4444700" y="15380"/>
                </a:lnTo>
                <a:lnTo>
                  <a:pt x="0" y="15380"/>
                </a:lnTo>
                <a:lnTo>
                  <a:pt x="0" y="0"/>
                </a:lnTo>
                <a:close/>
              </a:path>
            </a:pathLst>
          </a:custGeom>
          <a:solidFill>
            <a:srgbClr val="98989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/>
          <p:nvPr/>
        </p:nvSpPr>
        <p:spPr>
          <a:xfrm>
            <a:off x="5387708" y="5019322"/>
            <a:ext cx="447657" cy="10445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/>
          <p:nvPr/>
        </p:nvSpPr>
        <p:spPr>
          <a:xfrm>
            <a:off x="5742101" y="4534337"/>
            <a:ext cx="456984" cy="15295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58"/>
          <p:cNvSpPr/>
          <p:nvPr/>
        </p:nvSpPr>
        <p:spPr>
          <a:xfrm>
            <a:off x="6105823" y="4002707"/>
            <a:ext cx="447657" cy="20612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59"/>
          <p:cNvSpPr/>
          <p:nvPr/>
        </p:nvSpPr>
        <p:spPr>
          <a:xfrm>
            <a:off x="6460248" y="3517723"/>
            <a:ext cx="456984" cy="25461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0"/>
          <p:cNvSpPr/>
          <p:nvPr/>
        </p:nvSpPr>
        <p:spPr>
          <a:xfrm>
            <a:off x="6823951" y="2986093"/>
            <a:ext cx="456984" cy="30778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61"/>
          <p:cNvSpPr/>
          <p:nvPr/>
        </p:nvSpPr>
        <p:spPr>
          <a:xfrm>
            <a:off x="7187654" y="2501107"/>
            <a:ext cx="447657" cy="356280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62"/>
          <p:cNvSpPr/>
          <p:nvPr/>
        </p:nvSpPr>
        <p:spPr>
          <a:xfrm>
            <a:off x="5430040" y="2528605"/>
            <a:ext cx="2160239" cy="35320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/>
          <p:nvPr/>
        </p:nvSpPr>
        <p:spPr>
          <a:xfrm>
            <a:off x="5160012" y="1997465"/>
            <a:ext cx="0" cy="4063586"/>
          </a:xfrm>
          <a:custGeom>
            <a:avLst/>
            <a:gdLst/>
            <a:ahLst/>
            <a:cxnLst/>
            <a:rect l="l" t="t" r="r" b="b"/>
            <a:pathLst>
              <a:path h="6701155">
                <a:moveTo>
                  <a:pt x="0" y="6700567"/>
                </a:moveTo>
                <a:lnTo>
                  <a:pt x="1" y="0"/>
                </a:lnTo>
              </a:path>
            </a:pathLst>
          </a:custGeom>
          <a:ln w="15379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4" name="object 64"/>
          <p:cNvSpPr/>
          <p:nvPr/>
        </p:nvSpPr>
        <p:spPr>
          <a:xfrm>
            <a:off x="5126573" y="6060695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5" name="object 65"/>
          <p:cNvSpPr/>
          <p:nvPr/>
        </p:nvSpPr>
        <p:spPr>
          <a:xfrm>
            <a:off x="5126573" y="5550955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6" name="object 66"/>
          <p:cNvSpPr/>
          <p:nvPr/>
        </p:nvSpPr>
        <p:spPr>
          <a:xfrm>
            <a:off x="5126573" y="5047311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7" name="object 67"/>
          <p:cNvSpPr/>
          <p:nvPr/>
        </p:nvSpPr>
        <p:spPr>
          <a:xfrm>
            <a:off x="5126573" y="4534340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8" name="object 68"/>
          <p:cNvSpPr/>
          <p:nvPr/>
        </p:nvSpPr>
        <p:spPr>
          <a:xfrm>
            <a:off x="5126573" y="4030695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9"/>
          <p:cNvSpPr/>
          <p:nvPr/>
        </p:nvSpPr>
        <p:spPr>
          <a:xfrm>
            <a:off x="5126573" y="3517725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70"/>
          <p:cNvSpPr/>
          <p:nvPr/>
        </p:nvSpPr>
        <p:spPr>
          <a:xfrm>
            <a:off x="5126573" y="3014080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71"/>
          <p:cNvSpPr/>
          <p:nvPr/>
        </p:nvSpPr>
        <p:spPr>
          <a:xfrm>
            <a:off x="5126573" y="2501109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72"/>
          <p:cNvSpPr/>
          <p:nvPr/>
        </p:nvSpPr>
        <p:spPr>
          <a:xfrm>
            <a:off x="5126573" y="1997465"/>
            <a:ext cx="33500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142" y="0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73"/>
          <p:cNvSpPr/>
          <p:nvPr/>
        </p:nvSpPr>
        <p:spPr>
          <a:xfrm>
            <a:off x="5160012" y="6060684"/>
            <a:ext cx="2700458" cy="0"/>
          </a:xfrm>
          <a:custGeom>
            <a:avLst/>
            <a:gdLst/>
            <a:ahLst/>
            <a:cxnLst/>
            <a:rect l="l" t="t" r="r" b="b"/>
            <a:pathLst>
              <a:path w="4453255">
                <a:moveTo>
                  <a:pt x="0" y="0"/>
                </a:moveTo>
                <a:lnTo>
                  <a:pt x="4452977" y="1"/>
                </a:lnTo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4"/>
          <p:cNvSpPr/>
          <p:nvPr/>
        </p:nvSpPr>
        <p:spPr>
          <a:xfrm>
            <a:off x="5163879" y="6063918"/>
            <a:ext cx="0" cy="26569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475"/>
                </a:lnTo>
              </a:path>
            </a:pathLst>
          </a:custGeom>
          <a:ln w="15379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5" name="object 75"/>
          <p:cNvSpPr/>
          <p:nvPr/>
        </p:nvSpPr>
        <p:spPr>
          <a:xfrm>
            <a:off x="7859149" y="6063918"/>
            <a:ext cx="0" cy="26569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475"/>
                </a:lnTo>
              </a:path>
            </a:pathLst>
          </a:custGeom>
          <a:ln w="15379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76"/>
          <p:cNvSpPr txBox="1"/>
          <p:nvPr/>
        </p:nvSpPr>
        <p:spPr>
          <a:xfrm>
            <a:off x="5018533" y="5997025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12" dirty="0">
                <a:latin typeface="Trebuchet MS"/>
                <a:cs typeface="Trebuchet MS"/>
              </a:rPr>
              <a:t>0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47995" y="5489117"/>
            <a:ext cx="133617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36" dirty="0">
                <a:latin typeface="Trebuchet MS"/>
                <a:cs typeface="Trebuchet MS"/>
              </a:rPr>
              <a:t>0,5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018533" y="4981217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12" dirty="0">
                <a:latin typeface="Trebuchet MS"/>
                <a:cs typeface="Trebuchet MS"/>
              </a:rPr>
              <a:t>1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47995" y="4473316"/>
            <a:ext cx="133617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36" dirty="0">
                <a:latin typeface="Trebuchet MS"/>
                <a:cs typeface="Trebuchet MS"/>
              </a:rPr>
              <a:t>1,5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018533" y="3965415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12" dirty="0">
                <a:latin typeface="Trebuchet MS"/>
                <a:cs typeface="Trebuchet MS"/>
              </a:rPr>
              <a:t>2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947995" y="3457508"/>
            <a:ext cx="133617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36" dirty="0">
                <a:latin typeface="Trebuchet MS"/>
                <a:cs typeface="Trebuchet MS"/>
              </a:rPr>
              <a:t>2,5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18533" y="2949607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12" dirty="0">
                <a:latin typeface="Trebuchet MS"/>
                <a:cs typeface="Trebuchet MS"/>
              </a:rPr>
              <a:t>3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947995" y="2441707"/>
            <a:ext cx="133617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36" dirty="0">
                <a:latin typeface="Trebuchet MS"/>
                <a:cs typeface="Trebuchet MS"/>
              </a:rPr>
              <a:t>3,5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018533" y="1933799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12" dirty="0">
                <a:latin typeface="Trebuchet MS"/>
                <a:cs typeface="Trebuchet MS"/>
              </a:rPr>
              <a:t>4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481079" y="6112177"/>
            <a:ext cx="62766" cy="12057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728" spc="-12" dirty="0">
                <a:latin typeface="Trebuchet MS"/>
                <a:cs typeface="Trebuchet MS"/>
              </a:rPr>
              <a:t>1</a:t>
            </a:r>
            <a:endParaRPr sz="728">
              <a:latin typeface="Trebuchet MS"/>
              <a:cs typeface="Trebuchet M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150437" y="3293892"/>
            <a:ext cx="102482" cy="1024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7" name="object 87"/>
          <p:cNvSpPr/>
          <p:nvPr/>
        </p:nvSpPr>
        <p:spPr>
          <a:xfrm>
            <a:off x="8150437" y="3698695"/>
            <a:ext cx="102482" cy="1024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8" name="object 88"/>
          <p:cNvSpPr/>
          <p:nvPr/>
        </p:nvSpPr>
        <p:spPr>
          <a:xfrm>
            <a:off x="8150437" y="4103498"/>
            <a:ext cx="102482" cy="1024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9" name="object 89"/>
          <p:cNvSpPr/>
          <p:nvPr/>
        </p:nvSpPr>
        <p:spPr>
          <a:xfrm>
            <a:off x="8150437" y="4508301"/>
            <a:ext cx="102482" cy="1024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0" name="object 90"/>
          <p:cNvSpPr/>
          <p:nvPr/>
        </p:nvSpPr>
        <p:spPr>
          <a:xfrm>
            <a:off x="8150437" y="4913104"/>
            <a:ext cx="102482" cy="1024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1" name="object 91"/>
          <p:cNvSpPr/>
          <p:nvPr/>
        </p:nvSpPr>
        <p:spPr>
          <a:xfrm>
            <a:off x="8150437" y="5317900"/>
            <a:ext cx="102482" cy="102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2" name="object 92"/>
          <p:cNvSpPr txBox="1"/>
          <p:nvPr/>
        </p:nvSpPr>
        <p:spPr>
          <a:xfrm>
            <a:off x="8291759" y="3223583"/>
            <a:ext cx="2642698" cy="225045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55" spc="-21" dirty="0">
                <a:latin typeface="Trebuchet MS"/>
                <a:cs typeface="Trebuchet MS"/>
              </a:rPr>
              <a:t>10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8" dirty="0">
                <a:latin typeface="Trebuchet MS"/>
                <a:cs typeface="Trebuchet MS"/>
              </a:rPr>
              <a:t>down,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 marL="7701">
              <a:spcBef>
                <a:spcPts val="1440"/>
              </a:spcBef>
            </a:pPr>
            <a:r>
              <a:rPr sz="1455" spc="-21" dirty="0">
                <a:latin typeface="Trebuchet MS"/>
                <a:cs typeface="Trebuchet MS"/>
              </a:rPr>
              <a:t>30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8" dirty="0">
                <a:latin typeface="Trebuchet MS"/>
                <a:cs typeface="Trebuchet MS"/>
              </a:rPr>
              <a:t>down,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 marL="7701">
              <a:spcBef>
                <a:spcPts val="1443"/>
              </a:spcBef>
            </a:pPr>
            <a:r>
              <a:rPr sz="1455" spc="-21" dirty="0">
                <a:latin typeface="Trebuchet MS"/>
                <a:cs typeface="Trebuchet MS"/>
              </a:rPr>
              <a:t>100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8" dirty="0">
                <a:latin typeface="Trebuchet MS"/>
                <a:cs typeface="Trebuchet MS"/>
              </a:rPr>
              <a:t>down,</a:t>
            </a:r>
            <a:r>
              <a:rPr sz="1455" spc="-106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 marL="7701">
              <a:spcBef>
                <a:spcPts val="1440"/>
              </a:spcBef>
            </a:pPr>
            <a:r>
              <a:rPr sz="1455" spc="-21" dirty="0">
                <a:latin typeface="Trebuchet MS"/>
                <a:cs typeface="Trebuchet MS"/>
              </a:rPr>
              <a:t>300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58" dirty="0">
                <a:latin typeface="Trebuchet MS"/>
                <a:cs typeface="Trebuchet MS"/>
              </a:rPr>
              <a:t>down,</a:t>
            </a:r>
            <a:r>
              <a:rPr sz="1455" spc="-106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 marL="7701">
              <a:spcBef>
                <a:spcPts val="1440"/>
              </a:spcBef>
            </a:pPr>
            <a:r>
              <a:rPr sz="1455" spc="-21" dirty="0">
                <a:latin typeface="Trebuchet MS"/>
                <a:cs typeface="Trebuchet MS"/>
              </a:rPr>
              <a:t>1000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0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58" dirty="0">
                <a:latin typeface="Trebuchet MS"/>
                <a:cs typeface="Trebuchet MS"/>
              </a:rPr>
              <a:t>down,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6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  <a:p>
            <a:pPr marL="7701">
              <a:spcBef>
                <a:spcPts val="1440"/>
              </a:spcBef>
            </a:pPr>
            <a:r>
              <a:rPr sz="1455" spc="-21" dirty="0">
                <a:latin typeface="Trebuchet MS"/>
                <a:cs typeface="Trebuchet MS"/>
              </a:rPr>
              <a:t>3000</a:t>
            </a:r>
            <a:r>
              <a:rPr sz="1455" spc="-112" dirty="0">
                <a:latin typeface="Trebuchet MS"/>
                <a:cs typeface="Trebuchet MS"/>
              </a:rPr>
              <a:t> </a:t>
            </a:r>
            <a:r>
              <a:rPr sz="1455" spc="-79" dirty="0">
                <a:latin typeface="Trebuchet MS"/>
                <a:cs typeface="Trebuchet MS"/>
              </a:rPr>
              <a:t>up,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0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58" dirty="0">
                <a:latin typeface="Trebuchet MS"/>
                <a:cs typeface="Trebuchet MS"/>
              </a:rPr>
              <a:t>down,</a:t>
            </a:r>
            <a:r>
              <a:rPr sz="1455" spc="-109" dirty="0">
                <a:latin typeface="Trebuchet MS"/>
                <a:cs typeface="Trebuchet MS"/>
              </a:rPr>
              <a:t> </a:t>
            </a:r>
            <a:r>
              <a:rPr sz="1455" spc="-45" dirty="0">
                <a:latin typeface="Trebuchet MS"/>
                <a:cs typeface="Trebuchet MS"/>
              </a:rPr>
              <a:t>submission:</a:t>
            </a:r>
            <a:r>
              <a:rPr sz="1455" spc="-106" dirty="0">
                <a:latin typeface="Trebuchet MS"/>
                <a:cs typeface="Trebuchet MS"/>
              </a:rPr>
              <a:t> </a:t>
            </a:r>
            <a:r>
              <a:rPr sz="1455" spc="-21" dirty="0">
                <a:latin typeface="Trebuchet MS"/>
                <a:cs typeface="Trebuchet MS"/>
              </a:rPr>
              <a:t>now</a:t>
            </a:r>
            <a:endParaRPr sz="1455">
              <a:latin typeface="Trebuchet MS"/>
              <a:cs typeface="Trebuchet M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650937" y="1820255"/>
            <a:ext cx="6407089" cy="4477146"/>
          </a:xfrm>
          <a:custGeom>
            <a:avLst/>
            <a:gdLst/>
            <a:ahLst/>
            <a:cxnLst/>
            <a:rect l="l" t="t" r="r" b="b"/>
            <a:pathLst>
              <a:path w="10565765" h="7383145">
                <a:moveTo>
                  <a:pt x="0" y="0"/>
                </a:moveTo>
                <a:lnTo>
                  <a:pt x="10565760" y="0"/>
                </a:lnTo>
                <a:lnTo>
                  <a:pt x="10565760" y="7382637"/>
                </a:lnTo>
                <a:lnTo>
                  <a:pt x="0" y="7382637"/>
                </a:lnTo>
                <a:lnTo>
                  <a:pt x="0" y="0"/>
                </a:lnTo>
                <a:close/>
              </a:path>
            </a:pathLst>
          </a:custGeom>
          <a:ln w="15380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C983708-CDA1-C646-BE1E-AC42D35DAB21}"/>
              </a:ext>
            </a:extLst>
          </p:cNvPr>
          <p:cNvSpPr txBox="1"/>
          <p:nvPr/>
        </p:nvSpPr>
        <p:spPr>
          <a:xfrm>
            <a:off x="2855092" y="1274544"/>
            <a:ext cx="623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Оба слагаемых теперь линейно меняются</a:t>
            </a:r>
          </a:p>
        </p:txBody>
      </p:sp>
    </p:spTree>
    <p:extLst>
      <p:ext uri="{BB962C8B-B14F-4D97-AF65-F5344CB8AC3E}">
        <p14:creationId xmlns:p14="http://schemas.microsoft.com/office/powerpoint/2010/main" val="2354858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C46B-C0FA-5C43-8F2A-12B40F34E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Неперсональное ранжирование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D796C-4679-1A44-90CE-B07E6A748A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Плюсы: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Легко сделать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Хорошо работает для новых пользователей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Минусы: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Нет персонализации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Смещенные оценки (люди больше жалуются, чем хвалят)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65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EFFA-615A-9046-8420-AE5CE7C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Неперсональные рекомендации 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 err="1"/>
              <a:t>ozon.ru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666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FB88AE-335F-E349-8C30-3EF271BC6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Рекомендации к товару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03A8F-2448-6D4C-886D-9C52AD8D6B6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11499" y="1241416"/>
            <a:ext cx="7638394" cy="541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63CF3-6B42-3C4B-B725-8ACD0E05ADDB}"/>
              </a:ext>
            </a:extLst>
          </p:cNvPr>
          <p:cNvSpPr txBox="1"/>
          <p:nvPr/>
        </p:nvSpPr>
        <p:spPr>
          <a:xfrm>
            <a:off x="460012" y="4875173"/>
            <a:ext cx="2249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Не зависит от пользователя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D8A1734-90B8-D14E-A886-2A685621CB3F}"/>
              </a:ext>
            </a:extLst>
          </p:cNvPr>
          <p:cNvSpPr/>
          <p:nvPr/>
        </p:nvSpPr>
        <p:spPr>
          <a:xfrm rot="16200000">
            <a:off x="2414447" y="5195281"/>
            <a:ext cx="1092530" cy="264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6A620-2D23-2D49-A9A9-139145D61C5D}"/>
              </a:ext>
            </a:extLst>
          </p:cNvPr>
          <p:cNvSpPr txBox="1"/>
          <p:nvPr/>
        </p:nvSpPr>
        <p:spPr>
          <a:xfrm>
            <a:off x="7671385" y="3948897"/>
            <a:ext cx="283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Откуда их взять?</a:t>
            </a:r>
          </a:p>
        </p:txBody>
      </p:sp>
    </p:spTree>
    <p:extLst>
      <p:ext uri="{BB962C8B-B14F-4D97-AF65-F5344CB8AC3E}">
        <p14:creationId xmlns:p14="http://schemas.microsoft.com/office/powerpoint/2010/main" val="272924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993A-C5F9-CA4E-AA2C-34028BC6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Наивный подход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90FFE-F61C-D244-ACDB-B818D4B9C6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Можно посчитать, как часто два товара покупают вместе.</a:t>
            </a:r>
          </a:p>
        </p:txBody>
      </p:sp>
    </p:spTree>
    <p:extLst>
      <p:ext uri="{BB962C8B-B14F-4D97-AF65-F5344CB8AC3E}">
        <p14:creationId xmlns:p14="http://schemas.microsoft.com/office/powerpoint/2010/main" val="281909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993A-C5F9-CA4E-AA2C-34028BC6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Наивный подход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90FFE-F61C-D244-ACDB-B818D4B9C6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Можно посчитать, как часто два товара покупают вместе.</a:t>
            </a:r>
          </a:p>
          <a:p>
            <a:endParaRPr lang="ru-RU" dirty="0"/>
          </a:p>
          <a:p>
            <a:r>
              <a:rPr lang="ru-RU" dirty="0"/>
              <a:t>Окажется, что туалетную бумагу покупают ко всему </a:t>
            </a:r>
            <a:r>
              <a:rPr lang="ru-RU" dirty="0">
                <a:sym typeface="Wingdings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38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798E-4600-D349-87B8-9937E2235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Мера Жаккара</a:t>
            </a:r>
            <a:r>
              <a:rPr lang="en-US" dirty="0"/>
              <a:t> </a:t>
            </a:r>
            <a:r>
              <a:rPr lang="ru-RU" dirty="0"/>
              <a:t>для множеств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D5A760-4447-6B42-9ABD-643B54912EF2}"/>
              </a:ext>
            </a:extLst>
          </p:cNvPr>
          <p:cNvGrpSpPr/>
          <p:nvPr/>
        </p:nvGrpSpPr>
        <p:grpSpPr>
          <a:xfrm>
            <a:off x="2381925" y="3192319"/>
            <a:ext cx="7081999" cy="2519712"/>
            <a:chOff x="2963816" y="2776683"/>
            <a:chExt cx="5068705" cy="1803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231C89-DADB-4749-9810-688F51B1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3816" y="2776683"/>
              <a:ext cx="2349500" cy="180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AB822-8BF0-054B-B199-F286ECF8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5135" y="2776683"/>
              <a:ext cx="2357386" cy="180340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10FD90-0CE5-F04C-8291-B1208BC48B22}"/>
              </a:ext>
            </a:extLst>
          </p:cNvPr>
          <p:cNvCxnSpPr/>
          <p:nvPr/>
        </p:nvCxnSpPr>
        <p:spPr>
          <a:xfrm flipH="1">
            <a:off x="5664648" y="3192319"/>
            <a:ext cx="505534" cy="25197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C67103-E7B9-C24A-B43D-2F49B73B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40" y="1877113"/>
            <a:ext cx="4837051" cy="735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524855-3B5B-BF4D-8754-D5BDEB523189}"/>
              </a:ext>
            </a:extLst>
          </p:cNvPr>
          <p:cNvSpPr txBox="1"/>
          <p:nvPr/>
        </p:nvSpPr>
        <p:spPr>
          <a:xfrm>
            <a:off x="3322505" y="6149275"/>
            <a:ext cx="518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Что в нашем случае множество?</a:t>
            </a:r>
          </a:p>
        </p:txBody>
      </p:sp>
    </p:spTree>
    <p:extLst>
      <p:ext uri="{BB962C8B-B14F-4D97-AF65-F5344CB8AC3E}">
        <p14:creationId xmlns:p14="http://schemas.microsoft.com/office/powerpoint/2010/main" val="3062250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348-588F-B046-B480-5FA1B546A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 нашем случае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210E-EEBF-F94B-8A7A-7AA2F06CA6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Множество для товара – это все пользователи, которые его купили.</a:t>
            </a:r>
          </a:p>
          <a:p>
            <a:endParaRPr lang="ru-RU" dirty="0"/>
          </a:p>
          <a:p>
            <a:r>
              <a:rPr lang="ru-RU" dirty="0"/>
              <a:t>Тогда мы будем измерять похожесть двух товаров с точки зрения купивших их пользователей.</a:t>
            </a:r>
          </a:p>
          <a:p>
            <a:endParaRPr lang="ru-RU" dirty="0"/>
          </a:p>
          <a:p>
            <a:r>
              <a:rPr lang="ru-RU" dirty="0"/>
              <a:t>Чем чаще покупают вместе редкие товары, тем лучше.</a:t>
            </a:r>
          </a:p>
        </p:txBody>
      </p:sp>
    </p:spTree>
    <p:extLst>
      <p:ext uri="{BB962C8B-B14F-4D97-AF65-F5344CB8AC3E}">
        <p14:creationId xmlns:p14="http://schemas.microsoft.com/office/powerpoint/2010/main" val="116613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63816" y="305853"/>
            <a:ext cx="7102305" cy="5617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lang="ru-RU" dirty="0"/>
              <a:t>В нашем случае</a:t>
            </a:r>
            <a:endParaRPr spc="-36" dirty="0"/>
          </a:p>
        </p:txBody>
      </p:sp>
      <p:sp>
        <p:nvSpPr>
          <p:cNvPr id="3" name="object 3"/>
          <p:cNvSpPr txBox="1"/>
          <p:nvPr/>
        </p:nvSpPr>
        <p:spPr>
          <a:xfrm>
            <a:off x="2222017" y="1343947"/>
            <a:ext cx="7216110" cy="77246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499"/>
              </a:lnSpc>
              <a:spcBef>
                <a:spcPts val="58"/>
              </a:spcBef>
            </a:pPr>
            <a:r>
              <a:rPr sz="2486" spc="-15" dirty="0">
                <a:latin typeface="Arial"/>
                <a:cs typeface="Arial"/>
              </a:rPr>
              <a:t>Рассмотрим </a:t>
            </a:r>
            <a:r>
              <a:rPr sz="2486" spc="-39" dirty="0">
                <a:latin typeface="Arial"/>
                <a:cs typeface="Arial"/>
              </a:rPr>
              <a:t>матрицу </a:t>
            </a:r>
            <a:r>
              <a:rPr sz="2486" spc="-18" dirty="0">
                <a:latin typeface="Arial"/>
                <a:cs typeface="Arial"/>
              </a:rPr>
              <a:t>Item-User, </a:t>
            </a:r>
            <a:r>
              <a:rPr sz="2486" spc="-6" dirty="0">
                <a:latin typeface="Arial"/>
                <a:cs typeface="Arial"/>
              </a:rPr>
              <a:t>где </a:t>
            </a:r>
            <a:r>
              <a:rPr sz="2486" spc="-30" dirty="0">
                <a:latin typeface="Arial"/>
                <a:cs typeface="Arial"/>
              </a:rPr>
              <a:t>в ячейке  </a:t>
            </a:r>
            <a:r>
              <a:rPr sz="2486" spc="-27" dirty="0">
                <a:latin typeface="Arial"/>
                <a:cs typeface="Arial"/>
              </a:rPr>
              <a:t>записана </a:t>
            </a:r>
            <a:r>
              <a:rPr sz="2486" spc="3" dirty="0">
                <a:latin typeface="Arial"/>
                <a:cs typeface="Arial"/>
              </a:rPr>
              <a:t>1, </a:t>
            </a:r>
            <a:r>
              <a:rPr sz="2486" spc="-27" dirty="0">
                <a:latin typeface="Arial"/>
                <a:cs typeface="Arial"/>
              </a:rPr>
              <a:t>если </a:t>
            </a:r>
            <a:r>
              <a:rPr sz="2486" spc="-30" dirty="0">
                <a:latin typeface="Arial"/>
                <a:cs typeface="Arial"/>
              </a:rPr>
              <a:t>пользователь </a:t>
            </a:r>
            <a:r>
              <a:rPr sz="2486" spc="6" dirty="0">
                <a:latin typeface="Arial"/>
                <a:cs typeface="Arial"/>
              </a:rPr>
              <a:t>u </a:t>
            </a:r>
            <a:r>
              <a:rPr sz="2486" spc="-15" dirty="0">
                <a:latin typeface="Arial"/>
                <a:cs typeface="Arial"/>
              </a:rPr>
              <a:t>покупал </a:t>
            </a:r>
            <a:r>
              <a:rPr sz="2486" spc="-18" dirty="0">
                <a:latin typeface="Arial"/>
                <a:cs typeface="Arial"/>
              </a:rPr>
              <a:t>товар</a:t>
            </a:r>
            <a:r>
              <a:rPr sz="2486" spc="130" dirty="0">
                <a:latin typeface="Arial"/>
                <a:cs typeface="Arial"/>
              </a:rPr>
              <a:t> </a:t>
            </a:r>
            <a:r>
              <a:rPr sz="2486" spc="3" dirty="0">
                <a:latin typeface="Arial"/>
                <a:cs typeface="Arial"/>
              </a:rPr>
              <a:t>i.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017" y="4963193"/>
            <a:ext cx="7148724" cy="115500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>
              <a:lnSpc>
                <a:spcPct val="100499"/>
              </a:lnSpc>
              <a:spcBef>
                <a:spcPts val="58"/>
              </a:spcBef>
            </a:pPr>
            <a:r>
              <a:rPr sz="2486" spc="-42" dirty="0">
                <a:latin typeface="Arial"/>
                <a:cs typeface="Arial"/>
              </a:rPr>
              <a:t>Одним </a:t>
            </a:r>
            <a:r>
              <a:rPr sz="2486" spc="21" dirty="0">
                <a:latin typeface="Arial"/>
                <a:cs typeface="Arial"/>
              </a:rPr>
              <a:t>из </a:t>
            </a:r>
            <a:r>
              <a:rPr sz="2486" spc="9" dirty="0">
                <a:latin typeface="Arial"/>
                <a:cs typeface="Arial"/>
              </a:rPr>
              <a:t>признаков </a:t>
            </a:r>
            <a:r>
              <a:rPr sz="2486" spc="-24" dirty="0">
                <a:latin typeface="Arial"/>
                <a:cs typeface="Arial"/>
              </a:rPr>
              <a:t>рекомендательной </a:t>
            </a:r>
            <a:r>
              <a:rPr sz="2486" spc="-27" dirty="0">
                <a:latin typeface="Arial"/>
                <a:cs typeface="Arial"/>
              </a:rPr>
              <a:t>системы  </a:t>
            </a:r>
            <a:r>
              <a:rPr sz="2486" spc="6" dirty="0">
                <a:latin typeface="Arial"/>
                <a:cs typeface="Arial"/>
              </a:rPr>
              <a:t>может </a:t>
            </a:r>
            <a:r>
              <a:rPr sz="2486" spc="-58" dirty="0" err="1">
                <a:latin typeface="Arial"/>
                <a:cs typeface="Arial"/>
              </a:rPr>
              <a:t>быть</a:t>
            </a:r>
            <a:r>
              <a:rPr sz="2486" spc="-58" dirty="0">
                <a:latin typeface="Arial"/>
                <a:cs typeface="Arial"/>
              </a:rPr>
              <a:t> </a:t>
            </a:r>
            <a:r>
              <a:rPr lang="ru-RU" sz="2486" u="sng" spc="-9" dirty="0">
                <a:latin typeface="Arial"/>
                <a:cs typeface="Arial"/>
              </a:rPr>
              <a:t>мера Жаккара</a:t>
            </a:r>
            <a:r>
              <a:rPr sz="2486" spc="-42" dirty="0">
                <a:latin typeface="Arial"/>
                <a:cs typeface="Arial"/>
              </a:rPr>
              <a:t> </a:t>
            </a:r>
            <a:r>
              <a:rPr sz="2486" spc="-12" dirty="0" err="1">
                <a:latin typeface="Arial"/>
                <a:cs typeface="Arial"/>
              </a:rPr>
              <a:t>между</a:t>
            </a:r>
            <a:r>
              <a:rPr sz="2486" spc="-12" dirty="0">
                <a:latin typeface="Arial"/>
                <a:cs typeface="Arial"/>
              </a:rPr>
              <a:t> </a:t>
            </a:r>
            <a:r>
              <a:rPr sz="2486" spc="3" dirty="0" err="1">
                <a:latin typeface="Arial"/>
                <a:cs typeface="Arial"/>
              </a:rPr>
              <a:t>строчками</a:t>
            </a:r>
            <a:r>
              <a:rPr sz="2486" spc="3" dirty="0">
                <a:latin typeface="Arial"/>
                <a:cs typeface="Arial"/>
              </a:rPr>
              <a:t> </a:t>
            </a:r>
            <a:r>
              <a:rPr sz="2486" spc="-42" dirty="0">
                <a:latin typeface="Arial"/>
                <a:cs typeface="Arial"/>
              </a:rPr>
              <a:t>матрицы</a:t>
            </a:r>
            <a:r>
              <a:rPr sz="2486" dirty="0">
                <a:latin typeface="Arial"/>
                <a:cs typeface="Arial"/>
              </a:rPr>
              <a:t> </a:t>
            </a:r>
            <a:r>
              <a:rPr sz="2486" spc="-21" dirty="0">
                <a:latin typeface="Arial"/>
                <a:cs typeface="Arial"/>
              </a:rPr>
              <a:t>(товарами).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5558" y="2514423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5364791" y="2514423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875558" y="3009689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5364791" y="3009689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875558" y="3504954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364791" y="3504954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875558" y="4000219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5364791" y="4000219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70537" y="2508073"/>
          <a:ext cx="2451705" cy="1982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8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75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marL="66675">
                        <a:lnSpc>
                          <a:spcPts val="297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8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C24D-B213-C64B-B035-E9002774A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расчета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F47A6F6-113D-BE48-8356-1534599DBF6E}"/>
              </a:ext>
            </a:extLst>
          </p:cNvPr>
          <p:cNvSpPr/>
          <p:nvPr/>
        </p:nvSpPr>
        <p:spPr>
          <a:xfrm>
            <a:off x="3806779" y="2799431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3A31573-4B22-3749-8691-D2284D8D9FCF}"/>
              </a:ext>
            </a:extLst>
          </p:cNvPr>
          <p:cNvSpPr/>
          <p:nvPr/>
        </p:nvSpPr>
        <p:spPr>
          <a:xfrm>
            <a:off x="4296012" y="2799431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184F50F-0082-CA4A-8D90-B9D796E0B177}"/>
              </a:ext>
            </a:extLst>
          </p:cNvPr>
          <p:cNvSpPr/>
          <p:nvPr/>
        </p:nvSpPr>
        <p:spPr>
          <a:xfrm>
            <a:off x="3806779" y="3294697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C5DDF75-AA00-664D-8A4C-76016E4CB499}"/>
              </a:ext>
            </a:extLst>
          </p:cNvPr>
          <p:cNvSpPr/>
          <p:nvPr/>
        </p:nvSpPr>
        <p:spPr>
          <a:xfrm>
            <a:off x="4296012" y="3294697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F4EFE28-39B2-8D47-90F8-E6DE66291D38}"/>
              </a:ext>
            </a:extLst>
          </p:cNvPr>
          <p:cNvSpPr/>
          <p:nvPr/>
        </p:nvSpPr>
        <p:spPr>
          <a:xfrm>
            <a:off x="3806779" y="3789962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0CB33C1-B940-EB44-94BC-B923400BED06}"/>
              </a:ext>
            </a:extLst>
          </p:cNvPr>
          <p:cNvSpPr/>
          <p:nvPr/>
        </p:nvSpPr>
        <p:spPr>
          <a:xfrm>
            <a:off x="4296012" y="3789962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38EAA504-F564-A147-ACB3-923BB3A61DDE}"/>
              </a:ext>
            </a:extLst>
          </p:cNvPr>
          <p:cNvSpPr/>
          <p:nvPr/>
        </p:nvSpPr>
        <p:spPr>
          <a:xfrm>
            <a:off x="3806779" y="4285227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E2226B63-2B8B-DC4D-8061-6A41EB37A05E}"/>
              </a:ext>
            </a:extLst>
          </p:cNvPr>
          <p:cNvSpPr/>
          <p:nvPr/>
        </p:nvSpPr>
        <p:spPr>
          <a:xfrm>
            <a:off x="4296012" y="4285227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12" name="object 13">
            <a:extLst>
              <a:ext uri="{FF2B5EF4-FFF2-40B4-BE49-F238E27FC236}">
                <a16:creationId xmlns:a16="http://schemas.microsoft.com/office/drawing/2014/main" id="{86233F1F-473E-4C4C-8983-41841D8D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846126"/>
              </p:ext>
            </p:extLst>
          </p:nvPr>
        </p:nvGraphicFramePr>
        <p:xfrm>
          <a:off x="3801758" y="2793081"/>
          <a:ext cx="2451705" cy="1982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8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75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marL="66675">
                        <a:lnSpc>
                          <a:spcPts val="297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77551D1-9C44-0A40-B34F-6906BE1730B6}"/>
              </a:ext>
            </a:extLst>
          </p:cNvPr>
          <p:cNvSpPr/>
          <p:nvPr/>
        </p:nvSpPr>
        <p:spPr>
          <a:xfrm>
            <a:off x="3801757" y="3800796"/>
            <a:ext cx="2451705" cy="48727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DBF20-D46E-BF45-A1E4-69BD1B9829E7}"/>
              </a:ext>
            </a:extLst>
          </p:cNvPr>
          <p:cNvSpPr/>
          <p:nvPr/>
        </p:nvSpPr>
        <p:spPr>
          <a:xfrm>
            <a:off x="3801757" y="3295827"/>
            <a:ext cx="2451705" cy="489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C18A6C-5902-924F-9ECE-55A236225800}"/>
                  </a:ext>
                </a:extLst>
              </p:cNvPr>
              <p:cNvSpPr txBox="1"/>
              <p:nvPr/>
            </p:nvSpPr>
            <p:spPr>
              <a:xfrm>
                <a:off x="6902029" y="3194646"/>
                <a:ext cx="21911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C18A6C-5902-924F-9ECE-55A236225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029" y="3194646"/>
                <a:ext cx="2191113" cy="691471"/>
              </a:xfrm>
              <a:prstGeom prst="rect">
                <a:avLst/>
              </a:prstGeom>
              <a:blipFill>
                <a:blip r:embed="rId2"/>
                <a:stretch>
                  <a:fillRect l="-3448" t="-1852" r="-2299" b="-12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62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63816" y="306048"/>
            <a:ext cx="7102305" cy="56138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dirty="0"/>
              <a:t>Рейтинги кинокритиков</a:t>
            </a:r>
          </a:p>
        </p:txBody>
      </p:sp>
      <p:sp>
        <p:nvSpPr>
          <p:cNvPr id="3" name="object 3"/>
          <p:cNvSpPr/>
          <p:nvPr/>
        </p:nvSpPr>
        <p:spPr>
          <a:xfrm>
            <a:off x="1746036" y="2245272"/>
            <a:ext cx="4764930" cy="1405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1594363" y="5543837"/>
            <a:ext cx="2281123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b="1" spc="-121" dirty="0">
                <a:solidFill>
                  <a:srgbClr val="00882B"/>
                </a:solidFill>
                <a:latin typeface="Trebuchet MS"/>
                <a:cs typeface="Trebuchet MS"/>
              </a:rPr>
              <a:t>положительных</a:t>
            </a:r>
            <a:endParaRPr sz="2486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6868" y="3874221"/>
            <a:ext cx="4966563" cy="150202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570291" marR="3081" indent="1120921">
              <a:lnSpc>
                <a:spcPct val="141900"/>
              </a:lnSpc>
              <a:spcBef>
                <a:spcPts val="58"/>
              </a:spcBef>
            </a:pPr>
            <a:r>
              <a:rPr sz="2486" b="1" spc="-115" dirty="0">
                <a:solidFill>
                  <a:srgbClr val="A6AAA9"/>
                </a:solidFill>
                <a:latin typeface="Trebuchet MS"/>
                <a:cs typeface="Trebuchet MS"/>
              </a:rPr>
              <a:t>средняя </a:t>
            </a:r>
            <a:r>
              <a:rPr sz="2486" b="1" spc="-97" dirty="0">
                <a:solidFill>
                  <a:srgbClr val="A6AAA9"/>
                </a:solidFill>
                <a:latin typeface="Trebuchet MS"/>
                <a:cs typeface="Trebuchet MS"/>
              </a:rPr>
              <a:t>оценка  </a:t>
            </a:r>
            <a:r>
              <a:rPr sz="2486" b="1" spc="-112" dirty="0">
                <a:solidFill>
                  <a:srgbClr val="53585F"/>
                </a:solidFill>
                <a:latin typeface="Trebuchet MS"/>
                <a:cs typeface="Trebuchet MS"/>
              </a:rPr>
              <a:t>всего</a:t>
            </a:r>
            <a:r>
              <a:rPr sz="2486" b="1" spc="-64" dirty="0">
                <a:solidFill>
                  <a:srgbClr val="53585F"/>
                </a:solidFill>
                <a:latin typeface="Trebuchet MS"/>
                <a:cs typeface="Trebuchet MS"/>
              </a:rPr>
              <a:t> </a:t>
            </a:r>
            <a:r>
              <a:rPr sz="2486" b="1" spc="-112" dirty="0">
                <a:solidFill>
                  <a:srgbClr val="53585F"/>
                </a:solidFill>
                <a:latin typeface="Trebuchet MS"/>
                <a:cs typeface="Trebuchet MS"/>
              </a:rPr>
              <a:t>рецензий</a:t>
            </a:r>
            <a:endParaRPr sz="2486">
              <a:latin typeface="Trebuchet MS"/>
              <a:cs typeface="Trebuchet MS"/>
            </a:endParaRPr>
          </a:p>
          <a:p>
            <a:pPr marL="7701">
              <a:spcBef>
                <a:spcPts val="179"/>
              </a:spcBef>
            </a:pPr>
            <a:r>
              <a:rPr sz="2486" b="1" spc="-106" dirty="0">
                <a:solidFill>
                  <a:srgbClr val="C82506"/>
                </a:solidFill>
                <a:latin typeface="Trebuchet MS"/>
                <a:cs typeface="Trebuchet MS"/>
              </a:rPr>
              <a:t>отрицательных</a:t>
            </a:r>
            <a:endParaRPr sz="2486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2301" y="4030967"/>
            <a:ext cx="2593410" cy="77246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668471" marR="3081" indent="-661155">
              <a:lnSpc>
                <a:spcPct val="100499"/>
              </a:lnSpc>
              <a:spcBef>
                <a:spcPts val="58"/>
              </a:spcBef>
            </a:pPr>
            <a:r>
              <a:rPr sz="2486" b="1" spc="49" dirty="0">
                <a:latin typeface="Trebuchet MS"/>
                <a:cs typeface="Trebuchet MS"/>
              </a:rPr>
              <a:t>%</a:t>
            </a:r>
            <a:r>
              <a:rPr sz="2486" b="1" spc="-106" dirty="0">
                <a:latin typeface="Trebuchet MS"/>
                <a:cs typeface="Trebuchet MS"/>
              </a:rPr>
              <a:t> </a:t>
            </a:r>
            <a:r>
              <a:rPr sz="2486" b="1" spc="-121" dirty="0">
                <a:latin typeface="Trebuchet MS"/>
                <a:cs typeface="Trebuchet MS"/>
              </a:rPr>
              <a:t>положительных  </a:t>
            </a:r>
            <a:r>
              <a:rPr sz="2486" b="1" spc="-112" dirty="0">
                <a:latin typeface="Trebuchet MS"/>
                <a:cs typeface="Trebuchet MS"/>
              </a:rPr>
              <a:t>рецензий</a:t>
            </a:r>
            <a:endParaRPr sz="2486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0894" y="3380243"/>
            <a:ext cx="2309617" cy="887574"/>
          </a:xfrm>
          <a:custGeom>
            <a:avLst/>
            <a:gdLst/>
            <a:ahLst/>
            <a:cxnLst/>
            <a:rect l="l" t="t" r="r" b="b"/>
            <a:pathLst>
              <a:path w="3808730" h="1463675">
                <a:moveTo>
                  <a:pt x="3808143" y="1463518"/>
                </a:moveTo>
                <a:lnTo>
                  <a:pt x="0" y="0"/>
                </a:lnTo>
              </a:path>
            </a:pathLst>
          </a:custGeom>
          <a:ln w="62825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2632100" y="3761405"/>
            <a:ext cx="984225" cy="1254925"/>
          </a:xfrm>
          <a:custGeom>
            <a:avLst/>
            <a:gdLst/>
            <a:ahLst/>
            <a:cxnLst/>
            <a:rect l="l" t="t" r="r" b="b"/>
            <a:pathLst>
              <a:path w="1623060" h="2069465">
                <a:moveTo>
                  <a:pt x="1622590" y="2069397"/>
                </a:moveTo>
                <a:lnTo>
                  <a:pt x="0" y="0"/>
                </a:lnTo>
              </a:path>
            </a:pathLst>
          </a:custGeom>
          <a:ln w="62825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3359746" y="3665973"/>
            <a:ext cx="989230" cy="989230"/>
          </a:xfrm>
          <a:custGeom>
            <a:avLst/>
            <a:gdLst/>
            <a:ahLst/>
            <a:cxnLst/>
            <a:rect l="l" t="t" r="r" b="b"/>
            <a:pathLst>
              <a:path w="1631315" h="1631315">
                <a:moveTo>
                  <a:pt x="1630916" y="1630916"/>
                </a:moveTo>
                <a:lnTo>
                  <a:pt x="0" y="0"/>
                </a:lnTo>
              </a:path>
            </a:pathLst>
          </a:custGeom>
          <a:ln w="62825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247786" y="3713981"/>
            <a:ext cx="405088" cy="405088"/>
          </a:xfrm>
          <a:custGeom>
            <a:avLst/>
            <a:gdLst/>
            <a:ahLst/>
            <a:cxnLst/>
            <a:rect l="l" t="t" r="r" b="b"/>
            <a:pathLst>
              <a:path w="668020" h="668020">
                <a:moveTo>
                  <a:pt x="667596" y="667596"/>
                </a:moveTo>
                <a:lnTo>
                  <a:pt x="0" y="0"/>
                </a:lnTo>
              </a:path>
            </a:pathLst>
          </a:custGeom>
          <a:ln w="62825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948306" y="3781402"/>
            <a:ext cx="982685" cy="1842149"/>
          </a:xfrm>
          <a:custGeom>
            <a:avLst/>
            <a:gdLst/>
            <a:ahLst/>
            <a:cxnLst/>
            <a:rect l="l" t="t" r="r" b="b"/>
            <a:pathLst>
              <a:path w="1620520" h="3037840">
                <a:moveTo>
                  <a:pt x="1620158" y="3037668"/>
                </a:moveTo>
                <a:lnTo>
                  <a:pt x="0" y="0"/>
                </a:lnTo>
              </a:path>
            </a:pathLst>
          </a:custGeom>
          <a:ln w="62825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785769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C24D-B213-C64B-B035-E9002774A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расчета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F47A6F6-113D-BE48-8356-1534599DBF6E}"/>
              </a:ext>
            </a:extLst>
          </p:cNvPr>
          <p:cNvSpPr/>
          <p:nvPr/>
        </p:nvSpPr>
        <p:spPr>
          <a:xfrm>
            <a:off x="3806779" y="2799431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3A31573-4B22-3749-8691-D2284D8D9FCF}"/>
              </a:ext>
            </a:extLst>
          </p:cNvPr>
          <p:cNvSpPr/>
          <p:nvPr/>
        </p:nvSpPr>
        <p:spPr>
          <a:xfrm>
            <a:off x="4296012" y="2799431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184F50F-0082-CA4A-8D90-B9D796E0B177}"/>
              </a:ext>
            </a:extLst>
          </p:cNvPr>
          <p:cNvSpPr/>
          <p:nvPr/>
        </p:nvSpPr>
        <p:spPr>
          <a:xfrm>
            <a:off x="3806779" y="3294697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C5DDF75-AA00-664D-8A4C-76016E4CB499}"/>
              </a:ext>
            </a:extLst>
          </p:cNvPr>
          <p:cNvSpPr/>
          <p:nvPr/>
        </p:nvSpPr>
        <p:spPr>
          <a:xfrm>
            <a:off x="4296012" y="3294697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F4EFE28-39B2-8D47-90F8-E6DE66291D38}"/>
              </a:ext>
            </a:extLst>
          </p:cNvPr>
          <p:cNvSpPr/>
          <p:nvPr/>
        </p:nvSpPr>
        <p:spPr>
          <a:xfrm>
            <a:off x="3806779" y="3789962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0CB33C1-B940-EB44-94BC-B923400BED06}"/>
              </a:ext>
            </a:extLst>
          </p:cNvPr>
          <p:cNvSpPr/>
          <p:nvPr/>
        </p:nvSpPr>
        <p:spPr>
          <a:xfrm>
            <a:off x="4296012" y="3789962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38EAA504-F564-A147-ACB3-923BB3A61DDE}"/>
              </a:ext>
            </a:extLst>
          </p:cNvPr>
          <p:cNvSpPr/>
          <p:nvPr/>
        </p:nvSpPr>
        <p:spPr>
          <a:xfrm>
            <a:off x="3806779" y="4285227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E2226B63-2B8B-DC4D-8061-6A41EB37A05E}"/>
              </a:ext>
            </a:extLst>
          </p:cNvPr>
          <p:cNvSpPr/>
          <p:nvPr/>
        </p:nvSpPr>
        <p:spPr>
          <a:xfrm>
            <a:off x="4296012" y="4285227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12" name="object 13">
            <a:extLst>
              <a:ext uri="{FF2B5EF4-FFF2-40B4-BE49-F238E27FC236}">
                <a16:creationId xmlns:a16="http://schemas.microsoft.com/office/drawing/2014/main" id="{86233F1F-473E-4C4C-8983-41841D8DF1DD}"/>
              </a:ext>
            </a:extLst>
          </p:cNvPr>
          <p:cNvGraphicFramePr>
            <a:graphicFrameLocks noGrp="1"/>
          </p:cNvGraphicFramePr>
          <p:nvPr/>
        </p:nvGraphicFramePr>
        <p:xfrm>
          <a:off x="3801758" y="2793081"/>
          <a:ext cx="2451705" cy="1982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8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75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marL="66675">
                        <a:lnSpc>
                          <a:spcPts val="297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DE6EF-EF10-B842-8C99-2BBFC36937FA}"/>
                  </a:ext>
                </a:extLst>
              </p:cNvPr>
              <p:cNvSpPr txBox="1"/>
              <p:nvPr/>
            </p:nvSpPr>
            <p:spPr>
              <a:xfrm>
                <a:off x="6902029" y="3194646"/>
                <a:ext cx="21911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DE6EF-EF10-B842-8C99-2BBFC3693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029" y="3194646"/>
                <a:ext cx="2191113" cy="691471"/>
              </a:xfrm>
              <a:prstGeom prst="rect">
                <a:avLst/>
              </a:prstGeom>
              <a:blipFill>
                <a:blip r:embed="rId2"/>
                <a:stretch>
                  <a:fillRect l="-3448" t="-1852" r="-2299" b="-12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0CEB2B-A1D5-E24B-A90A-36A1230FE2F1}"/>
                  </a:ext>
                </a:extLst>
              </p:cNvPr>
              <p:cNvSpPr txBox="1"/>
              <p:nvPr/>
            </p:nvSpPr>
            <p:spPr>
              <a:xfrm>
                <a:off x="6902029" y="4185584"/>
                <a:ext cx="259346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0CEB2B-A1D5-E24B-A90A-36A1230FE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029" y="4185584"/>
                <a:ext cx="2593467" cy="691471"/>
              </a:xfrm>
              <a:prstGeom prst="rect">
                <a:avLst/>
              </a:prstGeom>
              <a:blipFill>
                <a:blip r:embed="rId3"/>
                <a:stretch>
                  <a:fillRect l="-2427" r="-1942" b="-1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31FAD8C-0CB1-6544-922E-E77EB1D4E2F6}"/>
              </a:ext>
            </a:extLst>
          </p:cNvPr>
          <p:cNvSpPr/>
          <p:nvPr/>
        </p:nvSpPr>
        <p:spPr>
          <a:xfrm>
            <a:off x="3801757" y="4287682"/>
            <a:ext cx="2451705" cy="48727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2C735-4EE9-2B4D-B795-C567F44D358B}"/>
              </a:ext>
            </a:extLst>
          </p:cNvPr>
          <p:cNvSpPr/>
          <p:nvPr/>
        </p:nvSpPr>
        <p:spPr>
          <a:xfrm>
            <a:off x="3801757" y="3295827"/>
            <a:ext cx="2451705" cy="489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597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CABF-9686-3B49-92C4-AF0C335C8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Алгоритмическая сложность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0EB50-263C-4C45-AA77-1EEC39BB43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 реальной задаче: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Миллионы пользователей</a:t>
            </a:r>
            <a:r>
              <a:rPr lang="en-US" dirty="0"/>
              <a:t> (N)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Миллионы товаров</a:t>
            </a:r>
            <a:r>
              <a:rPr lang="en-US" dirty="0"/>
              <a:t> (M)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Как посчитать меру Жаккара для всех товаров?</a:t>
            </a:r>
          </a:p>
        </p:txBody>
      </p:sp>
    </p:spTree>
    <p:extLst>
      <p:ext uri="{BB962C8B-B14F-4D97-AF65-F5344CB8AC3E}">
        <p14:creationId xmlns:p14="http://schemas.microsoft.com/office/powerpoint/2010/main" val="175310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CABF-9686-3B49-92C4-AF0C335C8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Алгоритмическая сложность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0EB50-263C-4C45-AA77-1EEC39BB43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 реальной задаче: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Миллионы пользователей</a:t>
            </a:r>
            <a:r>
              <a:rPr lang="en-US" dirty="0"/>
              <a:t> (N)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Миллионы товаров</a:t>
            </a:r>
            <a:r>
              <a:rPr lang="en-US" dirty="0"/>
              <a:t> (M)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Как посчитать меру Жаккара для всех товаров?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Наивный подход:</a:t>
            </a:r>
            <a:r>
              <a:rPr lang="en-US" dirty="0"/>
              <a:t> O(M * M * N)</a:t>
            </a:r>
          </a:p>
        </p:txBody>
      </p:sp>
    </p:spTree>
    <p:extLst>
      <p:ext uri="{BB962C8B-B14F-4D97-AF65-F5344CB8AC3E}">
        <p14:creationId xmlns:p14="http://schemas.microsoft.com/office/powerpoint/2010/main" val="4205471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012D-1441-4243-8904-CF740C1C1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Оптимальный алгоритм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BCAD-783A-5345-A2D0-4DE6C24E95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1524540"/>
          </a:xfrm>
        </p:spPr>
        <p:txBody>
          <a:bodyPr/>
          <a:lstStyle/>
          <a:p>
            <a:r>
              <a:rPr lang="ru-RU" dirty="0"/>
              <a:t>Вклад в </a:t>
            </a:r>
            <a:r>
              <a:rPr lang="ru-RU" u="sng" dirty="0"/>
              <a:t>числитель</a:t>
            </a:r>
            <a:r>
              <a:rPr lang="ru-RU" dirty="0"/>
              <a:t> только от совместных покупок каждого пользователя!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235E390-34E4-7B41-8CF1-CF5BCC9D7CE1}"/>
              </a:ext>
            </a:extLst>
          </p:cNvPr>
          <p:cNvSpPr/>
          <p:nvPr/>
        </p:nvSpPr>
        <p:spPr>
          <a:xfrm>
            <a:off x="3806779" y="2799431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04B72B4-925F-1F40-83A6-9FF51EE1E8C8}"/>
              </a:ext>
            </a:extLst>
          </p:cNvPr>
          <p:cNvSpPr/>
          <p:nvPr/>
        </p:nvSpPr>
        <p:spPr>
          <a:xfrm>
            <a:off x="4296012" y="2799431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02942DE-7258-0A46-9BA1-2ECCB7E8C64D}"/>
              </a:ext>
            </a:extLst>
          </p:cNvPr>
          <p:cNvSpPr/>
          <p:nvPr/>
        </p:nvSpPr>
        <p:spPr>
          <a:xfrm>
            <a:off x="3806779" y="3294697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F51B5E7-1F9A-6F40-8E1C-5661F1A8EAA7}"/>
              </a:ext>
            </a:extLst>
          </p:cNvPr>
          <p:cNvSpPr/>
          <p:nvPr/>
        </p:nvSpPr>
        <p:spPr>
          <a:xfrm>
            <a:off x="4296012" y="3294697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CB90411-8C78-774E-85B3-04215D1B4D34}"/>
              </a:ext>
            </a:extLst>
          </p:cNvPr>
          <p:cNvSpPr/>
          <p:nvPr/>
        </p:nvSpPr>
        <p:spPr>
          <a:xfrm>
            <a:off x="3806779" y="3789962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FDB02674-4D86-4142-A6F1-7BB080883587}"/>
              </a:ext>
            </a:extLst>
          </p:cNvPr>
          <p:cNvSpPr/>
          <p:nvPr/>
        </p:nvSpPr>
        <p:spPr>
          <a:xfrm>
            <a:off x="4296012" y="3789962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E4AAC90A-CF67-B445-8F8D-AAB1361A0F23}"/>
              </a:ext>
            </a:extLst>
          </p:cNvPr>
          <p:cNvSpPr/>
          <p:nvPr/>
        </p:nvSpPr>
        <p:spPr>
          <a:xfrm>
            <a:off x="3806779" y="4285227"/>
            <a:ext cx="490572" cy="495577"/>
          </a:xfrm>
          <a:custGeom>
            <a:avLst/>
            <a:gdLst/>
            <a:ahLst/>
            <a:cxnLst/>
            <a:rect l="l" t="t" r="r" b="b"/>
            <a:pathLst>
              <a:path w="808990" h="817245">
                <a:moveTo>
                  <a:pt x="808446" y="0"/>
                </a:moveTo>
                <a:lnTo>
                  <a:pt x="0" y="0"/>
                </a:lnTo>
                <a:lnTo>
                  <a:pt x="2188" y="816729"/>
                </a:lnTo>
                <a:lnTo>
                  <a:pt x="808446" y="816729"/>
                </a:lnTo>
                <a:lnTo>
                  <a:pt x="80844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5769762B-4B60-094C-9DB4-59638E5C85DE}"/>
              </a:ext>
            </a:extLst>
          </p:cNvPr>
          <p:cNvSpPr/>
          <p:nvPr/>
        </p:nvSpPr>
        <p:spPr>
          <a:xfrm>
            <a:off x="4296012" y="4285227"/>
            <a:ext cx="490187" cy="495577"/>
          </a:xfrm>
          <a:custGeom>
            <a:avLst/>
            <a:gdLst/>
            <a:ahLst/>
            <a:cxnLst/>
            <a:rect l="l" t="t" r="r" b="b"/>
            <a:pathLst>
              <a:path w="808354" h="817245">
                <a:moveTo>
                  <a:pt x="807923" y="0"/>
                </a:moveTo>
                <a:lnTo>
                  <a:pt x="0" y="0"/>
                </a:lnTo>
                <a:lnTo>
                  <a:pt x="1664" y="816729"/>
                </a:lnTo>
                <a:lnTo>
                  <a:pt x="807923" y="816729"/>
                </a:lnTo>
                <a:lnTo>
                  <a:pt x="807923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12" name="object 13">
            <a:extLst>
              <a:ext uri="{FF2B5EF4-FFF2-40B4-BE49-F238E27FC236}">
                <a16:creationId xmlns:a16="http://schemas.microsoft.com/office/drawing/2014/main" id="{4AF5F0E9-41C5-6A4D-B3D5-BCF3560E2376}"/>
              </a:ext>
            </a:extLst>
          </p:cNvPr>
          <p:cNvGraphicFramePr>
            <a:graphicFrameLocks noGrp="1"/>
          </p:cNvGraphicFramePr>
          <p:nvPr/>
        </p:nvGraphicFramePr>
        <p:xfrm>
          <a:off x="3801758" y="2793081"/>
          <a:ext cx="2451705" cy="1982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8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985"/>
                        </a:lnSpc>
                      </a:pPr>
                      <a:r>
                        <a:rPr sz="1600" b="1" spc="15" dirty="0">
                          <a:latin typeface="Arial"/>
                          <a:cs typeface="Arial"/>
                        </a:rPr>
                        <a:t>u4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5F5F5F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8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808">
                <a:tc>
                  <a:txBody>
                    <a:bodyPr/>
                    <a:lstStyle/>
                    <a:p>
                      <a:pPr marL="66675">
                        <a:lnSpc>
                          <a:spcPts val="2975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marL="66675">
                        <a:lnSpc>
                          <a:spcPts val="2970"/>
                        </a:lnSpc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i3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5F5F5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2735" algn="r">
                        <a:lnSpc>
                          <a:spcPts val="297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5F5F5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DC8F990-1760-0D49-A0D3-9E4B8986DC8E}"/>
              </a:ext>
            </a:extLst>
          </p:cNvPr>
          <p:cNvSpPr/>
          <p:nvPr/>
        </p:nvSpPr>
        <p:spPr>
          <a:xfrm>
            <a:off x="4302372" y="4284986"/>
            <a:ext cx="483827" cy="48727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BE350-31CD-FC4E-A41E-182246A5EE67}"/>
              </a:ext>
            </a:extLst>
          </p:cNvPr>
          <p:cNvSpPr/>
          <p:nvPr/>
        </p:nvSpPr>
        <p:spPr>
          <a:xfrm>
            <a:off x="4302372" y="3286142"/>
            <a:ext cx="483827" cy="489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2E8CCB9-5095-FA4D-A3AE-EEE20C60CD46}"/>
              </a:ext>
            </a:extLst>
          </p:cNvPr>
          <p:cNvSpPr/>
          <p:nvPr/>
        </p:nvSpPr>
        <p:spPr>
          <a:xfrm rot="10800000">
            <a:off x="4350878" y="5069338"/>
            <a:ext cx="380454" cy="356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27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ED3A-D970-B54A-B627-7A25AF3C8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Считаем на </a:t>
            </a:r>
            <a:r>
              <a:rPr lang="en-US" dirty="0"/>
              <a:t>MapReduce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894F9-7552-ED40-AAE9-68891F3ED60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Map: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 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1)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пар товаров в истории</a:t>
                </a:r>
                <a:endParaRPr lang="en-US" dirty="0"/>
              </a:p>
              <a:p>
                <a:r>
                  <a:rPr lang="en-US" dirty="0"/>
                  <a:t>Reduce: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d>
                          <m:d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 1, 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мощность пересечения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894F9-7552-ED40-AAE9-68891F3ED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6B520C-3946-3145-8077-53CA3E20AC4E}"/>
              </a:ext>
            </a:extLst>
          </p:cNvPr>
          <p:cNvSpPr txBox="1"/>
          <p:nvPr/>
        </p:nvSpPr>
        <p:spPr>
          <a:xfrm>
            <a:off x="2565070" y="2125683"/>
            <a:ext cx="396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Инвертированный индекс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5E2211-F127-FC45-A8A4-BD355F9891A8}"/>
              </a:ext>
            </a:extLst>
          </p:cNvPr>
          <p:cNvCxnSpPr>
            <a:stCxn id="4" idx="2"/>
          </p:cNvCxnSpPr>
          <p:nvPr/>
        </p:nvCxnSpPr>
        <p:spPr>
          <a:xfrm flipH="1">
            <a:off x="2232561" y="2587348"/>
            <a:ext cx="2316739" cy="963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4DE011-AA14-A247-96DA-84C09BD03C6A}"/>
              </a:ext>
            </a:extLst>
          </p:cNvPr>
          <p:cNvSpPr txBox="1"/>
          <p:nvPr/>
        </p:nvSpPr>
        <p:spPr>
          <a:xfrm>
            <a:off x="457200" y="5248893"/>
            <a:ext cx="63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Как посчитать мощность объединения?</a:t>
            </a:r>
          </a:p>
        </p:txBody>
      </p:sp>
    </p:spTree>
    <p:extLst>
      <p:ext uri="{BB962C8B-B14F-4D97-AF65-F5344CB8AC3E}">
        <p14:creationId xmlns:p14="http://schemas.microsoft.com/office/powerpoint/2010/main" val="1376304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ED3A-D970-B54A-B627-7A25AF3C8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Считаем на </a:t>
            </a:r>
            <a:r>
              <a:rPr lang="en-US" dirty="0"/>
              <a:t>MapReduce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894F9-7552-ED40-AAE9-68891F3ED60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Map: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 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1)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пар товаров в истории</a:t>
                </a:r>
                <a:endParaRPr lang="en-US" dirty="0"/>
              </a:p>
              <a:p>
                <a:r>
                  <a:rPr lang="en-US" dirty="0"/>
                  <a:t>Reduce: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d>
                          <m:d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 1, 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→(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мощность пересечения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894F9-7552-ED40-AAE9-68891F3ED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6B520C-3946-3145-8077-53CA3E20AC4E}"/>
              </a:ext>
            </a:extLst>
          </p:cNvPr>
          <p:cNvSpPr txBox="1"/>
          <p:nvPr/>
        </p:nvSpPr>
        <p:spPr>
          <a:xfrm>
            <a:off x="2565070" y="2125683"/>
            <a:ext cx="396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Инвертированный индекс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5E2211-F127-FC45-A8A4-BD355F9891A8}"/>
              </a:ext>
            </a:extLst>
          </p:cNvPr>
          <p:cNvCxnSpPr>
            <a:stCxn id="4" idx="2"/>
          </p:cNvCxnSpPr>
          <p:nvPr/>
        </p:nvCxnSpPr>
        <p:spPr>
          <a:xfrm flipH="1">
            <a:off x="2232561" y="2587348"/>
            <a:ext cx="2316739" cy="963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4DE011-AA14-A247-96DA-84C09BD03C6A}"/>
              </a:ext>
            </a:extLst>
          </p:cNvPr>
          <p:cNvSpPr txBox="1"/>
          <p:nvPr/>
        </p:nvSpPr>
        <p:spPr>
          <a:xfrm>
            <a:off x="457200" y="5248893"/>
            <a:ext cx="632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Как посчитать мощность объединения?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FB787-A21C-604D-80D9-78D15428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0" y="5844538"/>
            <a:ext cx="4837051" cy="735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82C9D5-B915-C042-B932-7C581395D7A8}"/>
              </a:ext>
            </a:extLst>
          </p:cNvPr>
          <p:cNvSpPr/>
          <p:nvPr/>
        </p:nvSpPr>
        <p:spPr>
          <a:xfrm>
            <a:off x="3063835" y="6224866"/>
            <a:ext cx="2208810" cy="3551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795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99B6-C0D0-E043-8943-A22CCB33F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Считаем на </a:t>
            </a:r>
            <a:r>
              <a:rPr lang="en-US" dirty="0"/>
              <a:t>MapReduce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DBF9-5301-C14A-B84A-8B7FD35953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 реальности </a:t>
            </a:r>
            <a:r>
              <a:rPr lang="ru-RU" u="sng" dirty="0"/>
              <a:t>терабайт</a:t>
            </a:r>
            <a:r>
              <a:rPr lang="ru-RU" dirty="0"/>
              <a:t> промежуточных данных</a:t>
            </a:r>
          </a:p>
          <a:p>
            <a:r>
              <a:rPr lang="ru-RU" dirty="0"/>
              <a:t>И </a:t>
            </a:r>
            <a:r>
              <a:rPr lang="ru-RU" u="sng" dirty="0"/>
              <a:t>пол дня</a:t>
            </a:r>
            <a:r>
              <a:rPr lang="ru-RU" dirty="0"/>
              <a:t> счета</a:t>
            </a:r>
          </a:p>
        </p:txBody>
      </p:sp>
    </p:spTree>
    <p:extLst>
      <p:ext uri="{BB962C8B-B14F-4D97-AF65-F5344CB8AC3E}">
        <p14:creationId xmlns:p14="http://schemas.microsoft.com/office/powerpoint/2010/main" val="2962562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440A-5C64-B640-9ABA-8E2930F73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Мы сделали на </a:t>
            </a:r>
            <a:r>
              <a:rPr lang="en-US" dirty="0"/>
              <a:t>Hive</a:t>
            </a:r>
            <a:endParaRPr lang="ru-RU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1ED24A0-76BF-3646-86BE-541E62433D03}"/>
              </a:ext>
            </a:extLst>
          </p:cNvPr>
          <p:cNvSpPr/>
          <p:nvPr/>
        </p:nvSpPr>
        <p:spPr>
          <a:xfrm>
            <a:off x="830539" y="1505558"/>
            <a:ext cx="10605398" cy="4847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305BB-93CF-D74E-A604-75122EE400C6}"/>
              </a:ext>
            </a:extLst>
          </p:cNvPr>
          <p:cNvSpPr/>
          <p:nvPr/>
        </p:nvSpPr>
        <p:spPr>
          <a:xfrm>
            <a:off x="6341423" y="3277590"/>
            <a:ext cx="2327564" cy="653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56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pc="-36" dirty="0"/>
              <a:t>Архитектура</a:t>
            </a:r>
            <a:r>
              <a:rPr spc="-15" dirty="0"/>
              <a:t> </a:t>
            </a:r>
            <a:r>
              <a:rPr spc="-58" dirty="0"/>
              <a:t>платформы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7748" y="1149271"/>
            <a:ext cx="1219114" cy="394725"/>
          </a:xfrm>
          <a:prstGeom prst="rect">
            <a:avLst/>
          </a:prstGeom>
          <a:ln w="20941">
            <a:noFill/>
          </a:ln>
        </p:spPr>
        <p:txBody>
          <a:bodyPr vert="horz" wrap="square" lIns="0" tIns="150560" rIns="0" bIns="0" rtlCol="0">
            <a:spAutoFit/>
          </a:bodyPr>
          <a:lstStyle/>
          <a:p>
            <a:pPr marL="231038">
              <a:spcBef>
                <a:spcPts val="1186"/>
              </a:spcBef>
            </a:pPr>
            <a:r>
              <a:rPr sz="1577" spc="-6" dirty="0">
                <a:latin typeface="Arial"/>
                <a:cs typeface="Arial"/>
              </a:rPr>
              <a:t>Счетчик</a:t>
            </a:r>
            <a:endParaRPr sz="157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2593" y="1149267"/>
            <a:ext cx="1390853" cy="559113"/>
          </a:xfrm>
          <a:custGeom>
            <a:avLst/>
            <a:gdLst/>
            <a:ahLst/>
            <a:cxnLst/>
            <a:rect l="l" t="t" r="r" b="b"/>
            <a:pathLst>
              <a:path w="2293619" h="922019">
                <a:moveTo>
                  <a:pt x="0" y="0"/>
                </a:moveTo>
                <a:lnTo>
                  <a:pt x="2293121" y="0"/>
                </a:lnTo>
                <a:lnTo>
                  <a:pt x="2293121" y="921437"/>
                </a:lnTo>
                <a:lnTo>
                  <a:pt x="0" y="921437"/>
                </a:lnTo>
                <a:lnTo>
                  <a:pt x="0" y="0"/>
                </a:lnTo>
                <a:close/>
              </a:path>
            </a:pathLst>
          </a:custGeom>
          <a:ln w="20941"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5194365" y="1149267"/>
            <a:ext cx="3693154" cy="397447"/>
          </a:xfrm>
          <a:prstGeom prst="rect">
            <a:avLst/>
          </a:prstGeom>
          <a:noFill/>
          <a:ln w="20941">
            <a:noFill/>
          </a:ln>
        </p:spPr>
        <p:txBody>
          <a:bodyPr vert="horz" wrap="square" lIns="0" tIns="153255" rIns="0" bIns="0" rtlCol="0">
            <a:spAutoFit/>
          </a:bodyPr>
          <a:lstStyle/>
          <a:p>
            <a:pPr marL="158646">
              <a:spcBef>
                <a:spcPts val="1206"/>
              </a:spcBef>
              <a:tabLst>
                <a:tab pos="2578774" algn="l"/>
              </a:tabLst>
            </a:pPr>
            <a:r>
              <a:rPr sz="1577" spc="12" dirty="0">
                <a:latin typeface="Arial"/>
                <a:cs typeface="Arial"/>
              </a:rPr>
              <a:t>Потоки </a:t>
            </a:r>
            <a:r>
              <a:rPr sz="1577" spc="-27" dirty="0">
                <a:latin typeface="Arial"/>
                <a:cs typeface="Arial"/>
              </a:rPr>
              <a:t>данных	</a:t>
            </a:r>
            <a:r>
              <a:rPr sz="1577" spc="-15" dirty="0">
                <a:latin typeface="Arial"/>
                <a:cs typeface="Arial"/>
              </a:rPr>
              <a:t>SQL</a:t>
            </a:r>
            <a:r>
              <a:rPr sz="1577" spc="-42" dirty="0">
                <a:latin typeface="Arial"/>
                <a:cs typeface="Arial"/>
              </a:rPr>
              <a:t> </a:t>
            </a:r>
            <a:r>
              <a:rPr sz="1577" spc="3" dirty="0">
                <a:latin typeface="Arial"/>
                <a:cs typeface="Arial"/>
              </a:rPr>
              <a:t>сервер</a:t>
            </a:r>
            <a:endParaRPr sz="157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1619" y="2971593"/>
            <a:ext cx="3429000" cy="1638450"/>
          </a:xfrm>
          <a:custGeom>
            <a:avLst/>
            <a:gdLst/>
            <a:ahLst/>
            <a:cxnLst/>
            <a:rect l="l" t="t" r="r" b="b"/>
            <a:pathLst>
              <a:path w="5654675" h="2701925">
                <a:moveTo>
                  <a:pt x="0" y="0"/>
                </a:moveTo>
                <a:lnTo>
                  <a:pt x="5654280" y="0"/>
                </a:lnTo>
                <a:lnTo>
                  <a:pt x="5654280" y="2701485"/>
                </a:lnTo>
                <a:lnTo>
                  <a:pt x="0" y="270148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6229862" y="4315271"/>
            <a:ext cx="154487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42" dirty="0">
                <a:latin typeface="Arial"/>
                <a:cs typeface="Arial"/>
              </a:rPr>
              <a:t>Hadoop</a:t>
            </a:r>
            <a:r>
              <a:rPr sz="1577" spc="-42" dirty="0">
                <a:latin typeface="Arial"/>
                <a:cs typeface="Arial"/>
              </a:rPr>
              <a:t> </a:t>
            </a:r>
            <a:r>
              <a:rPr sz="1577" spc="9" dirty="0">
                <a:latin typeface="Arial"/>
                <a:cs typeface="Arial"/>
              </a:rPr>
              <a:t>кластер</a:t>
            </a:r>
            <a:endParaRPr sz="157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5601" y="3276372"/>
            <a:ext cx="1149418" cy="1028893"/>
          </a:xfrm>
          <a:custGeom>
            <a:avLst/>
            <a:gdLst/>
            <a:ahLst/>
            <a:cxnLst/>
            <a:rect l="l" t="t" r="r" b="b"/>
            <a:pathLst>
              <a:path w="1895475" h="1696720">
                <a:moveTo>
                  <a:pt x="0" y="0"/>
                </a:moveTo>
                <a:lnTo>
                  <a:pt x="1895232" y="0"/>
                </a:lnTo>
                <a:lnTo>
                  <a:pt x="1895232" y="1696279"/>
                </a:lnTo>
                <a:lnTo>
                  <a:pt x="0" y="169627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4678767" y="3650854"/>
            <a:ext cx="106547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-24" dirty="0">
                <a:latin typeface="Arial"/>
                <a:cs typeface="Arial"/>
              </a:rPr>
              <a:t>HDFS,</a:t>
            </a:r>
            <a:r>
              <a:rPr sz="1577" spc="-27" dirty="0">
                <a:latin typeface="Arial"/>
                <a:cs typeface="Arial"/>
              </a:rPr>
              <a:t> </a:t>
            </a:r>
            <a:r>
              <a:rPr sz="1577" spc="9" dirty="0">
                <a:latin typeface="Arial"/>
                <a:cs typeface="Arial"/>
              </a:rPr>
              <a:t>Hive</a:t>
            </a:r>
            <a:endParaRPr sz="157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6280" y="1708860"/>
            <a:ext cx="2294786" cy="913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11" name="object 11"/>
          <p:cNvSpPr txBox="1"/>
          <p:nvPr/>
        </p:nvSpPr>
        <p:spPr>
          <a:xfrm>
            <a:off x="3844220" y="2197829"/>
            <a:ext cx="174164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21" dirty="0">
                <a:latin typeface="Arial"/>
                <a:cs typeface="Arial"/>
              </a:rPr>
              <a:t>RabbitMQ </a:t>
            </a:r>
            <a:r>
              <a:rPr sz="1577" spc="133" dirty="0">
                <a:latin typeface="Arial"/>
                <a:cs typeface="Arial"/>
              </a:rPr>
              <a:t>+</a:t>
            </a:r>
            <a:r>
              <a:rPr sz="1577" spc="-39" dirty="0">
                <a:latin typeface="Arial"/>
                <a:cs typeface="Arial"/>
              </a:rPr>
              <a:t> </a:t>
            </a:r>
            <a:r>
              <a:rPr sz="1577" spc="-6" dirty="0">
                <a:latin typeface="Arial"/>
                <a:cs typeface="Arial"/>
              </a:rPr>
              <a:t>Flume</a:t>
            </a:r>
            <a:endParaRPr sz="157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4749" y="2057254"/>
            <a:ext cx="2282278" cy="559113"/>
          </a:xfrm>
          <a:custGeom>
            <a:avLst/>
            <a:gdLst/>
            <a:ahLst/>
            <a:cxnLst/>
            <a:rect l="l" t="t" r="r" b="b"/>
            <a:pathLst>
              <a:path w="3763644" h="922020">
                <a:moveTo>
                  <a:pt x="0" y="672221"/>
                </a:moveTo>
                <a:lnTo>
                  <a:pt x="4183" y="248992"/>
                </a:lnTo>
                <a:lnTo>
                  <a:pt x="9002" y="199277"/>
                </a:lnTo>
                <a:lnTo>
                  <a:pt x="22866" y="152757"/>
                </a:lnTo>
                <a:lnTo>
                  <a:pt x="44882" y="110490"/>
                </a:lnTo>
                <a:lnTo>
                  <a:pt x="74160" y="73536"/>
                </a:lnTo>
                <a:lnTo>
                  <a:pt x="109808" y="42951"/>
                </a:lnTo>
                <a:lnTo>
                  <a:pt x="150935" y="19795"/>
                </a:lnTo>
                <a:lnTo>
                  <a:pt x="196648" y="5125"/>
                </a:lnTo>
                <a:lnTo>
                  <a:pt x="246058" y="0"/>
                </a:lnTo>
                <a:lnTo>
                  <a:pt x="3521452" y="0"/>
                </a:lnTo>
                <a:lnTo>
                  <a:pt x="3570857" y="5125"/>
                </a:lnTo>
                <a:lnTo>
                  <a:pt x="3616559" y="19795"/>
                </a:lnTo>
                <a:lnTo>
                  <a:pt x="3657669" y="42951"/>
                </a:lnTo>
                <a:lnTo>
                  <a:pt x="3693298" y="73536"/>
                </a:lnTo>
                <a:lnTo>
                  <a:pt x="3722557" y="110490"/>
                </a:lnTo>
                <a:lnTo>
                  <a:pt x="3744558" y="152757"/>
                </a:lnTo>
                <a:lnTo>
                  <a:pt x="3758410" y="199277"/>
                </a:lnTo>
                <a:lnTo>
                  <a:pt x="3763225" y="248992"/>
                </a:lnTo>
                <a:lnTo>
                  <a:pt x="3763225" y="672221"/>
                </a:lnTo>
                <a:lnTo>
                  <a:pt x="3758410" y="721946"/>
                </a:lnTo>
                <a:lnTo>
                  <a:pt x="3744558" y="768492"/>
                </a:lnTo>
                <a:lnTo>
                  <a:pt x="3722557" y="810794"/>
                </a:lnTo>
                <a:lnTo>
                  <a:pt x="3693298" y="847790"/>
                </a:lnTo>
                <a:lnTo>
                  <a:pt x="3657669" y="878416"/>
                </a:lnTo>
                <a:lnTo>
                  <a:pt x="3616559" y="901608"/>
                </a:lnTo>
                <a:lnTo>
                  <a:pt x="3570857" y="916303"/>
                </a:lnTo>
                <a:lnTo>
                  <a:pt x="3521452" y="921438"/>
                </a:lnTo>
                <a:lnTo>
                  <a:pt x="246058" y="921438"/>
                </a:lnTo>
                <a:lnTo>
                  <a:pt x="196469" y="916303"/>
                </a:lnTo>
                <a:lnTo>
                  <a:pt x="150281" y="901608"/>
                </a:lnTo>
                <a:lnTo>
                  <a:pt x="108484" y="878416"/>
                </a:lnTo>
                <a:lnTo>
                  <a:pt x="72068" y="847790"/>
                </a:lnTo>
                <a:lnTo>
                  <a:pt x="42022" y="810794"/>
                </a:lnTo>
                <a:lnTo>
                  <a:pt x="19336" y="768492"/>
                </a:lnTo>
                <a:lnTo>
                  <a:pt x="4999" y="721946"/>
                </a:lnTo>
                <a:lnTo>
                  <a:pt x="0" y="672221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 txBox="1"/>
          <p:nvPr/>
        </p:nvSpPr>
        <p:spPr>
          <a:xfrm>
            <a:off x="7170199" y="2197829"/>
            <a:ext cx="613793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30" dirty="0">
                <a:latin typeface="Arial"/>
                <a:cs typeface="Arial"/>
              </a:rPr>
              <a:t>Sqoop</a:t>
            </a:r>
            <a:endParaRPr sz="157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0934" y="3346216"/>
            <a:ext cx="1225661" cy="580564"/>
          </a:xfrm>
          <a:prstGeom prst="rect">
            <a:avLst/>
          </a:prstGeom>
          <a:ln w="20941">
            <a:solidFill>
              <a:srgbClr val="85888D"/>
            </a:solidFill>
          </a:ln>
        </p:spPr>
        <p:txBody>
          <a:bodyPr vert="horz" wrap="square" lIns="0" tIns="1925" rIns="0" bIns="0" rtlCol="0" anchor="ctr">
            <a:spAutoFit/>
          </a:bodyPr>
          <a:lstStyle/>
          <a:p>
            <a:pPr>
              <a:spcBef>
                <a:spcPts val="15"/>
              </a:spcBef>
            </a:pPr>
            <a:endParaRPr lang="ru-RU" sz="2183" dirty="0">
              <a:latin typeface="Times New Roman"/>
              <a:cs typeface="Times New Roman"/>
            </a:endParaRPr>
          </a:p>
          <a:p>
            <a:pPr marL="98576"/>
            <a:r>
              <a:rPr sz="1577" spc="-6" dirty="0" err="1">
                <a:latin typeface="Arial"/>
                <a:cs typeface="Arial"/>
              </a:rPr>
              <a:t>Алгоритмы</a:t>
            </a:r>
            <a:endParaRPr sz="1577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41993" y="4965354"/>
            <a:ext cx="1308064" cy="396670"/>
          </a:xfrm>
          <a:prstGeom prst="rect">
            <a:avLst/>
          </a:prstGeom>
          <a:ln w="20941">
            <a:solidFill>
              <a:srgbClr val="85888D"/>
            </a:solidFill>
          </a:ln>
        </p:spPr>
        <p:txBody>
          <a:bodyPr vert="horz" wrap="square" lIns="0" tIns="152486" rIns="0" bIns="0" rtlCol="0">
            <a:spAutoFit/>
          </a:bodyPr>
          <a:lstStyle/>
          <a:p>
            <a:pPr marL="157106">
              <a:spcBef>
                <a:spcPts val="1201"/>
              </a:spcBef>
            </a:pPr>
            <a:r>
              <a:rPr sz="1577" spc="21" dirty="0">
                <a:latin typeface="Arial"/>
                <a:cs typeface="Arial"/>
              </a:rPr>
              <a:t>Cassandra</a:t>
            </a:r>
            <a:endParaRPr sz="157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3102" y="5918484"/>
            <a:ext cx="2535929" cy="392004"/>
          </a:xfrm>
          <a:prstGeom prst="rect">
            <a:avLst/>
          </a:prstGeom>
          <a:ln w="20941">
            <a:noFill/>
          </a:ln>
        </p:spPr>
        <p:txBody>
          <a:bodyPr vert="horz" wrap="square" lIns="0" tIns="147865" rIns="0" bIns="0" rtlCol="0">
            <a:spAutoFit/>
          </a:bodyPr>
          <a:lstStyle/>
          <a:p>
            <a:pPr marL="514060" algn="ctr">
              <a:spcBef>
                <a:spcPts val="1164"/>
              </a:spcBef>
            </a:pPr>
            <a:r>
              <a:rPr lang="ru-RU" sz="1577" dirty="0">
                <a:latin typeface="Arial"/>
                <a:cs typeface="Arial"/>
              </a:rPr>
              <a:t>Рекомендации</a:t>
            </a:r>
            <a:endParaRPr sz="1577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02641" y="1690331"/>
            <a:ext cx="1341784" cy="422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710772" y="2587586"/>
            <a:ext cx="2805451" cy="736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7466678" y="1683894"/>
            <a:ext cx="859094" cy="431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5738533" y="3390154"/>
            <a:ext cx="576653" cy="230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5750591" y="3977982"/>
            <a:ext cx="574419" cy="227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5160907" y="4306653"/>
            <a:ext cx="910869" cy="6566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6001039" y="5520660"/>
            <a:ext cx="229800" cy="355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745807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Формула успеха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59B8D-32E1-394C-BB55-EA2FDD4525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40%</a:t>
            </a:r>
            <a:r>
              <a:rPr lang="en-US" dirty="0"/>
              <a:t> Apache Spark (Python) + </a:t>
            </a:r>
            <a:r>
              <a:rPr lang="en-US" b="1" dirty="0"/>
              <a:t>50%</a:t>
            </a:r>
            <a:r>
              <a:rPr lang="en-US" dirty="0"/>
              <a:t> Hive on TEZ + </a:t>
            </a:r>
            <a:r>
              <a:rPr lang="en-US" b="1" dirty="0"/>
              <a:t>10%</a:t>
            </a:r>
            <a:r>
              <a:rPr lang="en-US" dirty="0"/>
              <a:t> Hive UDF (Java).</a:t>
            </a:r>
          </a:p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 err="1"/>
              <a:t>Парсить</a:t>
            </a:r>
            <a:r>
              <a:rPr lang="ru-RU" dirty="0"/>
              <a:t> данные удобно в </a:t>
            </a:r>
            <a:r>
              <a:rPr lang="en-US" dirty="0"/>
              <a:t>Spark </a:t>
            </a:r>
            <a:r>
              <a:rPr lang="ru-RU" dirty="0"/>
              <a:t>на </a:t>
            </a:r>
            <a:r>
              <a:rPr lang="en-US" dirty="0"/>
              <a:t>Python, </a:t>
            </a:r>
            <a:r>
              <a:rPr lang="ru-RU" dirty="0"/>
              <a:t>дальше их можно  сложить в </a:t>
            </a:r>
            <a:r>
              <a:rPr lang="en-US" dirty="0"/>
              <a:t>Hive </a:t>
            </a:r>
            <a:r>
              <a:rPr lang="ru-RU" dirty="0"/>
              <a:t>таблицу и продолжить обработку </a:t>
            </a:r>
            <a:r>
              <a:rPr lang="en-US" dirty="0"/>
              <a:t>SQL </a:t>
            </a:r>
            <a:r>
              <a:rPr lang="ru-RU" dirty="0"/>
              <a:t>запросом.</a:t>
            </a:r>
          </a:p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~ 70% </a:t>
            </a:r>
            <a:r>
              <a:rPr lang="en-US" dirty="0"/>
              <a:t>code reuse </a:t>
            </a:r>
            <a:r>
              <a:rPr lang="ru-RU" dirty="0"/>
              <a:t>между прототипом и </a:t>
            </a:r>
            <a:r>
              <a:rPr lang="ru-RU" dirty="0" err="1"/>
              <a:t>продакшеном</a:t>
            </a:r>
            <a:r>
              <a:rPr lang="ru-RU" dirty="0"/>
              <a:t>: как правило  на </a:t>
            </a:r>
            <a:r>
              <a:rPr lang="en-US" dirty="0"/>
              <a:t>UDF </a:t>
            </a:r>
            <a:r>
              <a:rPr lang="ru-RU" dirty="0"/>
              <a:t>переписываются только критичные по производительности и не очень сложные функции, которые достаточно универсальны.</a:t>
            </a:r>
          </a:p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35060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/>
              <a:t>Математики могут улучшать алгоритмы (нужно знать </a:t>
            </a:r>
            <a:r>
              <a:rPr lang="en-US" dirty="0"/>
              <a:t>Python </a:t>
            </a:r>
            <a:r>
              <a:rPr lang="ru-RU" dirty="0"/>
              <a:t>и </a:t>
            </a:r>
            <a:r>
              <a:rPr lang="en-US" dirty="0"/>
              <a:t>SQL)!</a:t>
            </a:r>
          </a:p>
        </p:txBody>
      </p:sp>
    </p:spTree>
    <p:extLst>
      <p:ext uri="{BB962C8B-B14F-4D97-AF65-F5344CB8AC3E}">
        <p14:creationId xmlns:p14="http://schemas.microsoft.com/office/powerpoint/2010/main" val="255147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809216" y="927308"/>
            <a:ext cx="3221450" cy="0"/>
          </a:xfrm>
          <a:custGeom>
            <a:avLst/>
            <a:gdLst/>
            <a:ahLst/>
            <a:cxnLst/>
            <a:rect l="l" t="t" r="r" b="b"/>
            <a:pathLst>
              <a:path w="5312409">
                <a:moveTo>
                  <a:pt x="0" y="0"/>
                </a:moveTo>
                <a:lnTo>
                  <a:pt x="5312183" y="0"/>
                </a:lnTo>
              </a:path>
            </a:pathLst>
          </a:custGeom>
          <a:ln w="52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9F78BD57-1F4E-2840-8F24-468B5AF5FFDE}"/>
              </a:ext>
            </a:extLst>
          </p:cNvPr>
          <p:cNvSpPr/>
          <p:nvPr/>
        </p:nvSpPr>
        <p:spPr>
          <a:xfrm>
            <a:off x="6192893" y="2206932"/>
            <a:ext cx="3873228" cy="3568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85151BD-C7F0-224F-8D18-E4BF19F89953}"/>
              </a:ext>
            </a:extLst>
          </p:cNvPr>
          <p:cNvSpPr/>
          <p:nvPr/>
        </p:nvSpPr>
        <p:spPr>
          <a:xfrm>
            <a:off x="2085042" y="1702143"/>
            <a:ext cx="3041436" cy="4578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D219203-0390-C54C-A38A-41B8A414E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Рейтинги </a:t>
            </a:r>
            <a:r>
              <a:rPr lang="en-US" dirty="0" err="1"/>
              <a:t>amazon.com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3435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FF50-E711-4A4A-B3FE-7752AB532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Визуализируйте рекомендации!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9A8C1E1-6EA6-D949-A49B-E925F6F7E9D1}"/>
              </a:ext>
            </a:extLst>
          </p:cNvPr>
          <p:cNvSpPr/>
          <p:nvPr/>
        </p:nvSpPr>
        <p:spPr>
          <a:xfrm>
            <a:off x="712519" y="1332521"/>
            <a:ext cx="10451398" cy="5186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7712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15CF-375F-9942-9347-539B4B52B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Визуализируйте рекомендации!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8C013F4-5A54-494F-942A-A343CBA92B3F}"/>
              </a:ext>
            </a:extLst>
          </p:cNvPr>
          <p:cNvSpPr/>
          <p:nvPr/>
        </p:nvSpPr>
        <p:spPr>
          <a:xfrm>
            <a:off x="1555059" y="1246910"/>
            <a:ext cx="8677258" cy="5522026"/>
          </a:xfrm>
          <a:prstGeom prst="rect">
            <a:avLst/>
          </a:prstGeom>
          <a:blipFill>
            <a:blip r:embed="rId2" cstate="print"/>
            <a:stretch>
              <a:fillRect b="-2001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862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63816" y="305853"/>
            <a:ext cx="7102305" cy="5617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lang="ru-RU" spc="24" dirty="0"/>
              <a:t>Это не сложно</a:t>
            </a:r>
            <a:endParaRPr spc="18" dirty="0"/>
          </a:p>
        </p:txBody>
      </p:sp>
      <p:sp>
        <p:nvSpPr>
          <p:cNvPr id="3" name="object 3"/>
          <p:cNvSpPr/>
          <p:nvPr/>
        </p:nvSpPr>
        <p:spPr>
          <a:xfrm>
            <a:off x="410111" y="2212956"/>
            <a:ext cx="5107410" cy="3271839"/>
          </a:xfrm>
          <a:prstGeom prst="rect">
            <a:avLst/>
          </a:prstGeom>
          <a:blipFill>
            <a:blip r:embed="rId2" cstate="print"/>
            <a:stretch>
              <a:fillRect b="-19386"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6317566" y="1312229"/>
            <a:ext cx="5314577" cy="5073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0F53B-C0DF-FC47-8673-3F722EB6337A}"/>
              </a:ext>
            </a:extLst>
          </p:cNvPr>
          <p:cNvSpPr txBox="1"/>
          <p:nvPr/>
        </p:nvSpPr>
        <p:spPr>
          <a:xfrm>
            <a:off x="534561" y="5923858"/>
            <a:ext cx="5166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 помогает </a:t>
            </a:r>
            <a:r>
              <a:rPr lang="ru-RU" sz="2400" dirty="0" err="1"/>
              <a:t>дебажить</a:t>
            </a:r>
            <a:r>
              <a:rPr lang="ru-RU" sz="2400" dirty="0"/>
              <a:t> в офлайне…</a:t>
            </a:r>
          </a:p>
        </p:txBody>
      </p:sp>
    </p:spTree>
    <p:extLst>
      <p:ext uri="{BB962C8B-B14F-4D97-AF65-F5344CB8AC3E}">
        <p14:creationId xmlns:p14="http://schemas.microsoft.com/office/powerpoint/2010/main" val="2632961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68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Проблемы с рейтингами</a:t>
            </a:r>
            <a:endParaRPr lang="ru-RU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C517C1-F792-D848-909B-20EDF4CD0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0216" marR="5370103" indent="-342900">
              <a:lnSpc>
                <a:spcPts val="3147"/>
              </a:lnSpc>
              <a:spcBef>
                <a:spcPts val="291"/>
              </a:spcBef>
              <a:buFont typeface="Arial" panose="020B0604020202020204" pitchFamily="34" charset="0"/>
              <a:buChar char="•"/>
            </a:pPr>
            <a:r>
              <a:rPr lang="ru-RU" b="1" dirty="0"/>
              <a:t>Явные рейтинги</a:t>
            </a:r>
          </a:p>
          <a:p>
            <a:pPr marL="807416" marR="5370103" lvl="1" indent="-342900">
              <a:lnSpc>
                <a:spcPts val="3147"/>
              </a:lnSpc>
              <a:spcBef>
                <a:spcPts val="291"/>
              </a:spcBef>
              <a:buFont typeface="Arial" panose="020B0604020202020204" pitchFamily="34" charset="0"/>
              <a:buChar char="•"/>
            </a:pPr>
            <a:r>
              <a:rPr lang="ru-RU" dirty="0"/>
              <a:t>разная шкала</a:t>
            </a:r>
            <a:r>
              <a:rPr lang="en-US" dirty="0"/>
              <a:t> (</a:t>
            </a:r>
            <a:r>
              <a:rPr lang="ru-RU" dirty="0"/>
              <a:t>субъективная)</a:t>
            </a:r>
          </a:p>
          <a:p>
            <a:pPr marL="807416" marR="5370103" lvl="1" indent="-342900">
              <a:lnSpc>
                <a:spcPts val="3147"/>
              </a:lnSpc>
              <a:spcBef>
                <a:spcPts val="291"/>
              </a:spcBef>
              <a:buFont typeface="Arial" panose="020B0604020202020204" pitchFamily="34" charset="0"/>
              <a:buChar char="•"/>
            </a:pPr>
            <a:r>
              <a:rPr lang="ru-RU" dirty="0"/>
              <a:t>разброс рейтингов</a:t>
            </a:r>
          </a:p>
          <a:p>
            <a:pPr marL="35060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endParaRPr lang="ru-RU" b="1" dirty="0"/>
          </a:p>
          <a:p>
            <a:pPr marL="35060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r>
              <a:rPr lang="ru-RU" b="1" dirty="0"/>
              <a:t>Неявные рейтинги</a:t>
            </a:r>
          </a:p>
          <a:p>
            <a:pPr marL="807801" lvl="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r>
              <a:rPr lang="ru-RU" dirty="0"/>
              <a:t>покупки (понравилось или нет?)  </a:t>
            </a:r>
          </a:p>
          <a:p>
            <a:pPr marL="807801" lvl="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r>
              <a:rPr lang="ru-RU" dirty="0"/>
              <a:t>время на сайте (а если отвлекся?)</a:t>
            </a:r>
          </a:p>
          <a:p>
            <a:pPr marL="807801" lvl="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r>
              <a:rPr lang="ru-RU" dirty="0"/>
              <a:t>клик (является ли «не клик» сигналом, а что после клика?)</a:t>
            </a:r>
          </a:p>
          <a:p>
            <a:pPr marL="35060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endParaRPr lang="ru-RU" b="1" dirty="0"/>
          </a:p>
          <a:p>
            <a:pPr marL="350601" indent="-342900">
              <a:lnSpc>
                <a:spcPts val="3008"/>
              </a:lnSpc>
              <a:buFont typeface="Arial" panose="020B0604020202020204" pitchFamily="34" charset="0"/>
              <a:buChar char="•"/>
            </a:pPr>
            <a:r>
              <a:rPr lang="ru-RU" b="1" dirty="0"/>
              <a:t>Накрутки</a:t>
            </a:r>
          </a:p>
        </p:txBody>
      </p:sp>
    </p:spTree>
    <p:extLst>
      <p:ext uri="{BB962C8B-B14F-4D97-AF65-F5344CB8AC3E}">
        <p14:creationId xmlns:p14="http://schemas.microsoft.com/office/powerpoint/2010/main" val="236065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F8E3-DDDA-DA4B-8879-9118A65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Средний рейтинг</a:t>
            </a:r>
          </a:p>
        </p:txBody>
      </p:sp>
    </p:spTree>
    <p:extLst>
      <p:ext uri="{BB962C8B-B14F-4D97-AF65-F5344CB8AC3E}">
        <p14:creationId xmlns:p14="http://schemas.microsoft.com/office/powerpoint/2010/main" val="79253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0543-6B3C-6141-A5BA-1995AAB87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Явный рейтинг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BF8CAF31-3FE3-9044-AF08-97E1E2118D0B}"/>
              </a:ext>
            </a:extLst>
          </p:cNvPr>
          <p:cNvSpPr/>
          <p:nvPr/>
        </p:nvSpPr>
        <p:spPr>
          <a:xfrm>
            <a:off x="4273675" y="3729205"/>
            <a:ext cx="721906" cy="688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629EE251-DCC3-3149-BFFB-91DA12CAA214}"/>
              </a:ext>
            </a:extLst>
          </p:cNvPr>
          <p:cNvSpPr/>
          <p:nvPr/>
        </p:nvSpPr>
        <p:spPr>
          <a:xfrm>
            <a:off x="4302496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1095422" y="395987"/>
                </a:moveTo>
                <a:lnTo>
                  <a:pt x="0" y="395987"/>
                </a:lnTo>
                <a:lnTo>
                  <a:pt x="338481" y="643886"/>
                </a:lnTo>
                <a:lnTo>
                  <a:pt x="209208" y="1041811"/>
                </a:lnTo>
                <a:lnTo>
                  <a:pt x="547711" y="795891"/>
                </a:lnTo>
                <a:lnTo>
                  <a:pt x="806315" y="795891"/>
                </a:lnTo>
                <a:lnTo>
                  <a:pt x="756929" y="643886"/>
                </a:lnTo>
                <a:lnTo>
                  <a:pt x="1095422" y="395987"/>
                </a:lnTo>
                <a:close/>
              </a:path>
              <a:path w="1096009" h="1042035">
                <a:moveTo>
                  <a:pt x="806315" y="795891"/>
                </a:moveTo>
                <a:lnTo>
                  <a:pt x="547711" y="795891"/>
                </a:lnTo>
                <a:lnTo>
                  <a:pt x="886213" y="1041811"/>
                </a:lnTo>
                <a:lnTo>
                  <a:pt x="806315" y="795891"/>
                </a:lnTo>
                <a:close/>
              </a:path>
              <a:path w="1096009" h="1042035">
                <a:moveTo>
                  <a:pt x="547711" y="0"/>
                </a:moveTo>
                <a:lnTo>
                  <a:pt x="418395" y="395987"/>
                </a:lnTo>
                <a:lnTo>
                  <a:pt x="677016" y="395987"/>
                </a:lnTo>
                <a:lnTo>
                  <a:pt x="547711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590B6292-2A17-454E-9B00-F898ADDFF6B1}"/>
              </a:ext>
            </a:extLst>
          </p:cNvPr>
          <p:cNvSpPr/>
          <p:nvPr/>
        </p:nvSpPr>
        <p:spPr>
          <a:xfrm>
            <a:off x="4302495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547712" y="0"/>
                </a:moveTo>
                <a:lnTo>
                  <a:pt x="677021" y="395987"/>
                </a:lnTo>
                <a:lnTo>
                  <a:pt x="1095423" y="395987"/>
                </a:lnTo>
                <a:lnTo>
                  <a:pt x="756938" y="643880"/>
                </a:lnTo>
                <a:lnTo>
                  <a:pt x="886217" y="1041810"/>
                </a:lnTo>
                <a:lnTo>
                  <a:pt x="547712" y="795891"/>
                </a:lnTo>
                <a:lnTo>
                  <a:pt x="209207" y="1041810"/>
                </a:lnTo>
                <a:lnTo>
                  <a:pt x="338486" y="643880"/>
                </a:lnTo>
                <a:lnTo>
                  <a:pt x="0" y="395987"/>
                </a:lnTo>
                <a:lnTo>
                  <a:pt x="418403" y="395987"/>
                </a:lnTo>
                <a:lnTo>
                  <a:pt x="547712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F1B79DCA-02C9-5E45-BFC6-3C55CCBFE955}"/>
              </a:ext>
            </a:extLst>
          </p:cNvPr>
          <p:cNvSpPr/>
          <p:nvPr/>
        </p:nvSpPr>
        <p:spPr>
          <a:xfrm>
            <a:off x="4965541" y="3729205"/>
            <a:ext cx="721906" cy="688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1849E295-EACF-6B44-A1BB-A893483EA375}"/>
              </a:ext>
            </a:extLst>
          </p:cNvPr>
          <p:cNvSpPr/>
          <p:nvPr/>
        </p:nvSpPr>
        <p:spPr>
          <a:xfrm>
            <a:off x="4994356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1095432" y="395987"/>
                </a:moveTo>
                <a:lnTo>
                  <a:pt x="0" y="395987"/>
                </a:lnTo>
                <a:lnTo>
                  <a:pt x="338492" y="643886"/>
                </a:lnTo>
                <a:lnTo>
                  <a:pt x="209208" y="1041811"/>
                </a:lnTo>
                <a:lnTo>
                  <a:pt x="547721" y="795891"/>
                </a:lnTo>
                <a:lnTo>
                  <a:pt x="806326" y="795891"/>
                </a:lnTo>
                <a:lnTo>
                  <a:pt x="756940" y="643886"/>
                </a:lnTo>
                <a:lnTo>
                  <a:pt x="1095432" y="395987"/>
                </a:lnTo>
                <a:close/>
              </a:path>
              <a:path w="1096009" h="1042035">
                <a:moveTo>
                  <a:pt x="806326" y="795891"/>
                </a:moveTo>
                <a:lnTo>
                  <a:pt x="547721" y="795891"/>
                </a:lnTo>
                <a:lnTo>
                  <a:pt x="886224" y="1041811"/>
                </a:lnTo>
                <a:lnTo>
                  <a:pt x="806326" y="795891"/>
                </a:lnTo>
                <a:close/>
              </a:path>
              <a:path w="1096009" h="1042035">
                <a:moveTo>
                  <a:pt x="547721" y="0"/>
                </a:moveTo>
                <a:lnTo>
                  <a:pt x="418406" y="395987"/>
                </a:lnTo>
                <a:lnTo>
                  <a:pt x="677026" y="395987"/>
                </a:lnTo>
                <a:lnTo>
                  <a:pt x="547721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1E8746C0-C6F4-D046-8C80-9E0BF5E8A4FA}"/>
              </a:ext>
            </a:extLst>
          </p:cNvPr>
          <p:cNvSpPr/>
          <p:nvPr/>
        </p:nvSpPr>
        <p:spPr>
          <a:xfrm>
            <a:off x="4994355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547712" y="0"/>
                </a:moveTo>
                <a:lnTo>
                  <a:pt x="677021" y="395987"/>
                </a:lnTo>
                <a:lnTo>
                  <a:pt x="1095423" y="395987"/>
                </a:lnTo>
                <a:lnTo>
                  <a:pt x="756938" y="643880"/>
                </a:lnTo>
                <a:lnTo>
                  <a:pt x="886217" y="1041810"/>
                </a:lnTo>
                <a:lnTo>
                  <a:pt x="547712" y="795891"/>
                </a:lnTo>
                <a:lnTo>
                  <a:pt x="209207" y="1041810"/>
                </a:lnTo>
                <a:lnTo>
                  <a:pt x="338486" y="643880"/>
                </a:lnTo>
                <a:lnTo>
                  <a:pt x="0" y="395987"/>
                </a:lnTo>
                <a:lnTo>
                  <a:pt x="418403" y="395987"/>
                </a:lnTo>
                <a:lnTo>
                  <a:pt x="547712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8249AB84-C43A-5449-8556-B965B73C5F67}"/>
              </a:ext>
            </a:extLst>
          </p:cNvPr>
          <p:cNvSpPr/>
          <p:nvPr/>
        </p:nvSpPr>
        <p:spPr>
          <a:xfrm>
            <a:off x="5645477" y="3729205"/>
            <a:ext cx="721906" cy="688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6488D433-B4BD-E24C-994C-B1FC65BE4D52}"/>
              </a:ext>
            </a:extLst>
          </p:cNvPr>
          <p:cNvSpPr/>
          <p:nvPr/>
        </p:nvSpPr>
        <p:spPr>
          <a:xfrm>
            <a:off x="5674292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1095432" y="395987"/>
                </a:moveTo>
                <a:lnTo>
                  <a:pt x="0" y="395987"/>
                </a:lnTo>
                <a:lnTo>
                  <a:pt x="338492" y="643886"/>
                </a:lnTo>
                <a:lnTo>
                  <a:pt x="209208" y="1041811"/>
                </a:lnTo>
                <a:lnTo>
                  <a:pt x="547721" y="795891"/>
                </a:lnTo>
                <a:lnTo>
                  <a:pt x="806326" y="795891"/>
                </a:lnTo>
                <a:lnTo>
                  <a:pt x="756940" y="643886"/>
                </a:lnTo>
                <a:lnTo>
                  <a:pt x="1095432" y="395987"/>
                </a:lnTo>
                <a:close/>
              </a:path>
              <a:path w="1096009" h="1042035">
                <a:moveTo>
                  <a:pt x="806326" y="795891"/>
                </a:moveTo>
                <a:lnTo>
                  <a:pt x="547721" y="795891"/>
                </a:lnTo>
                <a:lnTo>
                  <a:pt x="886224" y="1041811"/>
                </a:lnTo>
                <a:lnTo>
                  <a:pt x="806326" y="795891"/>
                </a:lnTo>
                <a:close/>
              </a:path>
              <a:path w="1096009" h="1042035">
                <a:moveTo>
                  <a:pt x="547721" y="0"/>
                </a:moveTo>
                <a:lnTo>
                  <a:pt x="418406" y="395987"/>
                </a:lnTo>
                <a:lnTo>
                  <a:pt x="677026" y="395987"/>
                </a:lnTo>
                <a:lnTo>
                  <a:pt x="547721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C4502FC3-0CE3-8547-833A-B56493808416}"/>
              </a:ext>
            </a:extLst>
          </p:cNvPr>
          <p:cNvSpPr/>
          <p:nvPr/>
        </p:nvSpPr>
        <p:spPr>
          <a:xfrm>
            <a:off x="5674297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547712" y="0"/>
                </a:moveTo>
                <a:lnTo>
                  <a:pt x="677021" y="395987"/>
                </a:lnTo>
                <a:lnTo>
                  <a:pt x="1095423" y="395987"/>
                </a:lnTo>
                <a:lnTo>
                  <a:pt x="756938" y="643880"/>
                </a:lnTo>
                <a:lnTo>
                  <a:pt x="886217" y="1041810"/>
                </a:lnTo>
                <a:lnTo>
                  <a:pt x="547712" y="795891"/>
                </a:lnTo>
                <a:lnTo>
                  <a:pt x="209207" y="1041810"/>
                </a:lnTo>
                <a:lnTo>
                  <a:pt x="338486" y="643880"/>
                </a:lnTo>
                <a:lnTo>
                  <a:pt x="0" y="395987"/>
                </a:lnTo>
                <a:lnTo>
                  <a:pt x="418403" y="395987"/>
                </a:lnTo>
                <a:lnTo>
                  <a:pt x="547712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E10536C0-A0BB-D045-9D0C-D638C7AF5927}"/>
              </a:ext>
            </a:extLst>
          </p:cNvPr>
          <p:cNvSpPr/>
          <p:nvPr/>
        </p:nvSpPr>
        <p:spPr>
          <a:xfrm>
            <a:off x="6349268" y="3729205"/>
            <a:ext cx="721906" cy="688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122FD208-E408-C847-9C17-931A07A1BACB}"/>
              </a:ext>
            </a:extLst>
          </p:cNvPr>
          <p:cNvSpPr/>
          <p:nvPr/>
        </p:nvSpPr>
        <p:spPr>
          <a:xfrm>
            <a:off x="6378115" y="3745828"/>
            <a:ext cx="664236" cy="631891"/>
          </a:xfrm>
          <a:custGeom>
            <a:avLst/>
            <a:gdLst/>
            <a:ahLst/>
            <a:cxnLst/>
            <a:rect l="l" t="t" r="r" b="b"/>
            <a:pathLst>
              <a:path w="1095375" h="1042035">
                <a:moveTo>
                  <a:pt x="1095359" y="395987"/>
                </a:moveTo>
                <a:lnTo>
                  <a:pt x="0" y="395987"/>
                </a:lnTo>
                <a:lnTo>
                  <a:pt x="338419" y="643886"/>
                </a:lnTo>
                <a:lnTo>
                  <a:pt x="209208" y="1041811"/>
                </a:lnTo>
                <a:lnTo>
                  <a:pt x="547627" y="795891"/>
                </a:lnTo>
                <a:lnTo>
                  <a:pt x="806298" y="795891"/>
                </a:lnTo>
                <a:lnTo>
                  <a:pt x="756940" y="643886"/>
                </a:lnTo>
                <a:lnTo>
                  <a:pt x="1095359" y="395987"/>
                </a:lnTo>
                <a:close/>
              </a:path>
              <a:path w="1095375" h="1042035">
                <a:moveTo>
                  <a:pt x="806298" y="795891"/>
                </a:moveTo>
                <a:lnTo>
                  <a:pt x="547627" y="795891"/>
                </a:lnTo>
                <a:lnTo>
                  <a:pt x="886151" y="1041811"/>
                </a:lnTo>
                <a:lnTo>
                  <a:pt x="806298" y="795891"/>
                </a:lnTo>
                <a:close/>
              </a:path>
              <a:path w="1095375" h="1042035">
                <a:moveTo>
                  <a:pt x="547627" y="0"/>
                </a:moveTo>
                <a:lnTo>
                  <a:pt x="418416" y="395987"/>
                </a:lnTo>
                <a:lnTo>
                  <a:pt x="676942" y="395987"/>
                </a:lnTo>
                <a:lnTo>
                  <a:pt x="547627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10D586D0-52A0-4D42-9DB6-CDA7D47E59B9}"/>
              </a:ext>
            </a:extLst>
          </p:cNvPr>
          <p:cNvSpPr/>
          <p:nvPr/>
        </p:nvSpPr>
        <p:spPr>
          <a:xfrm>
            <a:off x="6378088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547712" y="0"/>
                </a:moveTo>
                <a:lnTo>
                  <a:pt x="677021" y="395987"/>
                </a:lnTo>
                <a:lnTo>
                  <a:pt x="1095423" y="395987"/>
                </a:lnTo>
                <a:lnTo>
                  <a:pt x="756938" y="643880"/>
                </a:lnTo>
                <a:lnTo>
                  <a:pt x="886217" y="1041810"/>
                </a:lnTo>
                <a:lnTo>
                  <a:pt x="547712" y="795891"/>
                </a:lnTo>
                <a:lnTo>
                  <a:pt x="209207" y="1041810"/>
                </a:lnTo>
                <a:lnTo>
                  <a:pt x="338486" y="643880"/>
                </a:lnTo>
                <a:lnTo>
                  <a:pt x="0" y="395987"/>
                </a:lnTo>
                <a:lnTo>
                  <a:pt x="418403" y="395987"/>
                </a:lnTo>
                <a:lnTo>
                  <a:pt x="547712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00B1024E-9111-6242-AC27-1748386690CD}"/>
              </a:ext>
            </a:extLst>
          </p:cNvPr>
          <p:cNvSpPr/>
          <p:nvPr/>
        </p:nvSpPr>
        <p:spPr>
          <a:xfrm>
            <a:off x="7029197" y="3729205"/>
            <a:ext cx="721906" cy="688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04082EE3-2185-E641-A5FD-B60E95FFDBD9}"/>
              </a:ext>
            </a:extLst>
          </p:cNvPr>
          <p:cNvSpPr/>
          <p:nvPr/>
        </p:nvSpPr>
        <p:spPr>
          <a:xfrm>
            <a:off x="7058024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1095464" y="395987"/>
                </a:moveTo>
                <a:lnTo>
                  <a:pt x="0" y="395987"/>
                </a:lnTo>
                <a:lnTo>
                  <a:pt x="338523" y="643886"/>
                </a:lnTo>
                <a:lnTo>
                  <a:pt x="209208" y="1041811"/>
                </a:lnTo>
                <a:lnTo>
                  <a:pt x="547732" y="795891"/>
                </a:lnTo>
                <a:lnTo>
                  <a:pt x="806338" y="795891"/>
                </a:lnTo>
                <a:lnTo>
                  <a:pt x="756940" y="643886"/>
                </a:lnTo>
                <a:lnTo>
                  <a:pt x="1095464" y="395987"/>
                </a:lnTo>
                <a:close/>
              </a:path>
              <a:path w="1096009" h="1042035">
                <a:moveTo>
                  <a:pt x="806338" y="795891"/>
                </a:moveTo>
                <a:lnTo>
                  <a:pt x="547732" y="795891"/>
                </a:lnTo>
                <a:lnTo>
                  <a:pt x="886255" y="1041811"/>
                </a:lnTo>
                <a:lnTo>
                  <a:pt x="806338" y="795891"/>
                </a:lnTo>
                <a:close/>
              </a:path>
              <a:path w="1096009" h="1042035">
                <a:moveTo>
                  <a:pt x="547732" y="0"/>
                </a:moveTo>
                <a:lnTo>
                  <a:pt x="418416" y="395987"/>
                </a:lnTo>
                <a:lnTo>
                  <a:pt x="677047" y="395987"/>
                </a:lnTo>
                <a:lnTo>
                  <a:pt x="547732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6FE7615C-B09E-534A-90AB-ACA0E538C781}"/>
              </a:ext>
            </a:extLst>
          </p:cNvPr>
          <p:cNvSpPr/>
          <p:nvPr/>
        </p:nvSpPr>
        <p:spPr>
          <a:xfrm>
            <a:off x="7058037" y="3745828"/>
            <a:ext cx="664621" cy="631891"/>
          </a:xfrm>
          <a:custGeom>
            <a:avLst/>
            <a:gdLst/>
            <a:ahLst/>
            <a:cxnLst/>
            <a:rect l="l" t="t" r="r" b="b"/>
            <a:pathLst>
              <a:path w="1096009" h="1042035">
                <a:moveTo>
                  <a:pt x="547712" y="0"/>
                </a:moveTo>
                <a:lnTo>
                  <a:pt x="677021" y="395987"/>
                </a:lnTo>
                <a:lnTo>
                  <a:pt x="1095423" y="395987"/>
                </a:lnTo>
                <a:lnTo>
                  <a:pt x="756938" y="643880"/>
                </a:lnTo>
                <a:lnTo>
                  <a:pt x="886217" y="1041810"/>
                </a:lnTo>
                <a:lnTo>
                  <a:pt x="547712" y="795891"/>
                </a:lnTo>
                <a:lnTo>
                  <a:pt x="209207" y="1041810"/>
                </a:lnTo>
                <a:lnTo>
                  <a:pt x="338486" y="643880"/>
                </a:lnTo>
                <a:lnTo>
                  <a:pt x="0" y="395987"/>
                </a:lnTo>
                <a:lnTo>
                  <a:pt x="418403" y="395987"/>
                </a:lnTo>
                <a:lnTo>
                  <a:pt x="547712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CAC0E8B0-DEB7-4C4B-826A-AFA4E0D74906}"/>
              </a:ext>
            </a:extLst>
          </p:cNvPr>
          <p:cNvSpPr txBox="1">
            <a:spLocks/>
          </p:cNvSpPr>
          <p:nvPr/>
        </p:nvSpPr>
        <p:spPr>
          <a:xfrm>
            <a:off x="5433543" y="1888946"/>
            <a:ext cx="849452" cy="391873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73"/>
              </a:spcBef>
            </a:pPr>
            <a:r>
              <a:rPr lang="en-US" sz="2486" b="1" kern="0" spc="-130">
                <a:solidFill>
                  <a:srgbClr val="53585F"/>
                </a:solidFill>
                <a:latin typeface="Trebuchet MS"/>
                <a:cs typeface="Trebuchet MS"/>
              </a:rPr>
              <a:t>It’s</a:t>
            </a:r>
            <a:r>
              <a:rPr lang="en-US" sz="2486" b="1" kern="0" spc="-109">
                <a:solidFill>
                  <a:srgbClr val="53585F"/>
                </a:solidFill>
                <a:latin typeface="Trebuchet MS"/>
                <a:cs typeface="Trebuchet MS"/>
              </a:rPr>
              <a:t> </a:t>
            </a:r>
            <a:r>
              <a:rPr lang="en-US" sz="2486" b="1" kern="0" spc="-24">
                <a:solidFill>
                  <a:srgbClr val="53585F"/>
                </a:solidFill>
                <a:latin typeface="Trebuchet MS"/>
                <a:cs typeface="Trebuchet MS"/>
              </a:rPr>
              <a:t>ok</a:t>
            </a:r>
            <a:endParaRPr lang="en-US" sz="2486" kern="0">
              <a:latin typeface="Trebuchet MS"/>
              <a:cs typeface="Trebuchet MS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8D9BC83B-F3D6-C649-8152-ADFE182D86E4}"/>
              </a:ext>
            </a:extLst>
          </p:cNvPr>
          <p:cNvSpPr txBox="1"/>
          <p:nvPr/>
        </p:nvSpPr>
        <p:spPr>
          <a:xfrm>
            <a:off x="3311185" y="4572090"/>
            <a:ext cx="2790563" cy="113835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b="1" spc="27" dirty="0">
                <a:solidFill>
                  <a:srgbClr val="C82506"/>
                </a:solidFill>
                <a:latin typeface="Trebuchet MS"/>
                <a:cs typeface="Trebuchet MS"/>
              </a:rPr>
              <a:t>I </a:t>
            </a:r>
            <a:r>
              <a:rPr sz="2486" b="1" spc="-115" dirty="0">
                <a:solidFill>
                  <a:srgbClr val="C82506"/>
                </a:solidFill>
                <a:latin typeface="Trebuchet MS"/>
                <a:cs typeface="Trebuchet MS"/>
              </a:rPr>
              <a:t>hate</a:t>
            </a:r>
            <a:r>
              <a:rPr sz="2486" b="1" spc="-146" dirty="0">
                <a:solidFill>
                  <a:srgbClr val="C82506"/>
                </a:solidFill>
                <a:latin typeface="Trebuchet MS"/>
                <a:cs typeface="Trebuchet MS"/>
              </a:rPr>
              <a:t> </a:t>
            </a:r>
            <a:r>
              <a:rPr sz="2486" b="1" spc="-143" dirty="0">
                <a:solidFill>
                  <a:srgbClr val="C82506"/>
                </a:solidFill>
                <a:latin typeface="Trebuchet MS"/>
                <a:cs typeface="Trebuchet MS"/>
              </a:rPr>
              <a:t>it!</a:t>
            </a:r>
            <a:endParaRPr sz="2486">
              <a:latin typeface="Trebuchet MS"/>
              <a:cs typeface="Trebuchet MS"/>
            </a:endParaRPr>
          </a:p>
          <a:p>
            <a:pPr>
              <a:spcBef>
                <a:spcPts val="27"/>
              </a:spcBef>
            </a:pPr>
            <a:endParaRPr sz="2365">
              <a:latin typeface="Times New Roman"/>
              <a:cs typeface="Times New Roman"/>
            </a:endParaRPr>
          </a:p>
          <a:p>
            <a:pPr marL="1037747"/>
            <a:r>
              <a:rPr sz="2486" b="1" spc="27" dirty="0">
                <a:solidFill>
                  <a:srgbClr val="C82506"/>
                </a:solidFill>
                <a:latin typeface="Trebuchet MS"/>
                <a:cs typeface="Trebuchet MS"/>
              </a:rPr>
              <a:t>I </a:t>
            </a:r>
            <a:r>
              <a:rPr sz="2486" b="1" spc="-133" dirty="0">
                <a:solidFill>
                  <a:srgbClr val="C82506"/>
                </a:solidFill>
                <a:latin typeface="Trebuchet MS"/>
                <a:cs typeface="Trebuchet MS"/>
              </a:rPr>
              <a:t>don’t </a:t>
            </a:r>
            <a:r>
              <a:rPr sz="2486" b="1" spc="-112" dirty="0">
                <a:solidFill>
                  <a:srgbClr val="C82506"/>
                </a:solidFill>
                <a:latin typeface="Trebuchet MS"/>
                <a:cs typeface="Trebuchet MS"/>
              </a:rPr>
              <a:t>like</a:t>
            </a:r>
            <a:r>
              <a:rPr sz="2486" b="1" spc="-106" dirty="0">
                <a:solidFill>
                  <a:srgbClr val="C82506"/>
                </a:solidFill>
                <a:latin typeface="Trebuchet MS"/>
                <a:cs typeface="Trebuchet MS"/>
              </a:rPr>
              <a:t> </a:t>
            </a:r>
            <a:r>
              <a:rPr sz="2486" b="1" spc="-97" dirty="0">
                <a:solidFill>
                  <a:srgbClr val="C82506"/>
                </a:solidFill>
                <a:latin typeface="Trebuchet MS"/>
                <a:cs typeface="Trebuchet MS"/>
              </a:rPr>
              <a:t>it</a:t>
            </a:r>
            <a:endParaRPr sz="2486">
              <a:latin typeface="Trebuchet MS"/>
              <a:cs typeface="Trebuchet MS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9D36DACA-A526-F042-96B5-60821D058879}"/>
              </a:ext>
            </a:extLst>
          </p:cNvPr>
          <p:cNvSpPr txBox="1"/>
          <p:nvPr/>
        </p:nvSpPr>
        <p:spPr>
          <a:xfrm>
            <a:off x="6131371" y="2505087"/>
            <a:ext cx="1741262" cy="1018070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693500">
              <a:spcBef>
                <a:spcPts val="73"/>
              </a:spcBef>
            </a:pPr>
            <a:r>
              <a:rPr sz="2486" b="1" spc="27" dirty="0">
                <a:solidFill>
                  <a:srgbClr val="00882B"/>
                </a:solidFill>
                <a:latin typeface="Trebuchet MS"/>
                <a:cs typeface="Trebuchet MS"/>
              </a:rPr>
              <a:t>I </a:t>
            </a:r>
            <a:r>
              <a:rPr sz="2486" b="1" spc="-88" dirty="0">
                <a:solidFill>
                  <a:srgbClr val="00882B"/>
                </a:solidFill>
                <a:latin typeface="Trebuchet MS"/>
                <a:cs typeface="Trebuchet MS"/>
              </a:rPr>
              <a:t>love</a:t>
            </a:r>
            <a:r>
              <a:rPr sz="2486" b="1" spc="-191" dirty="0">
                <a:solidFill>
                  <a:srgbClr val="00882B"/>
                </a:solidFill>
                <a:latin typeface="Trebuchet MS"/>
                <a:cs typeface="Trebuchet MS"/>
              </a:rPr>
              <a:t> </a:t>
            </a:r>
            <a:r>
              <a:rPr sz="2486" b="1" spc="-97" dirty="0">
                <a:solidFill>
                  <a:srgbClr val="00882B"/>
                </a:solidFill>
                <a:latin typeface="Trebuchet MS"/>
                <a:cs typeface="Trebuchet MS"/>
              </a:rPr>
              <a:t>it</a:t>
            </a:r>
            <a:endParaRPr sz="2486">
              <a:latin typeface="Trebuchet MS"/>
              <a:cs typeface="Trebuchet MS"/>
            </a:endParaRPr>
          </a:p>
          <a:p>
            <a:pPr marL="7701">
              <a:spcBef>
                <a:spcPts val="1868"/>
              </a:spcBef>
            </a:pPr>
            <a:r>
              <a:rPr sz="2486" b="1" spc="27" dirty="0">
                <a:solidFill>
                  <a:srgbClr val="00882B"/>
                </a:solidFill>
                <a:latin typeface="Trebuchet MS"/>
                <a:cs typeface="Trebuchet MS"/>
              </a:rPr>
              <a:t>I </a:t>
            </a:r>
            <a:r>
              <a:rPr sz="2486" b="1" spc="-112" dirty="0">
                <a:solidFill>
                  <a:srgbClr val="00882B"/>
                </a:solidFill>
                <a:latin typeface="Trebuchet MS"/>
                <a:cs typeface="Trebuchet MS"/>
              </a:rPr>
              <a:t>like</a:t>
            </a:r>
            <a:r>
              <a:rPr sz="2486" b="1" spc="-152" dirty="0">
                <a:solidFill>
                  <a:srgbClr val="00882B"/>
                </a:solidFill>
                <a:latin typeface="Trebuchet MS"/>
                <a:cs typeface="Trebuchet MS"/>
              </a:rPr>
              <a:t> </a:t>
            </a:r>
            <a:r>
              <a:rPr sz="2486" b="1" spc="-97" dirty="0">
                <a:solidFill>
                  <a:srgbClr val="00882B"/>
                </a:solidFill>
                <a:latin typeface="Trebuchet MS"/>
                <a:cs typeface="Trebuchet MS"/>
              </a:rPr>
              <a:t>it</a:t>
            </a:r>
            <a:endParaRPr sz="24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03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0C33-96BB-7D47-915E-25459EFEB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Средний рейтинг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ADFB0E88-01EE-F64E-8BE1-02E727DF91EA}"/>
              </a:ext>
            </a:extLst>
          </p:cNvPr>
          <p:cNvSpPr txBox="1"/>
          <p:nvPr/>
        </p:nvSpPr>
        <p:spPr>
          <a:xfrm>
            <a:off x="3508513" y="3240428"/>
            <a:ext cx="118215" cy="4568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911" i="1" spc="-3" dirty="0">
                <a:latin typeface="Times New Roman"/>
                <a:cs typeface="Times New Roman"/>
              </a:rPr>
              <a:t>i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8BEC0B0E-F2DF-E14F-974C-9DC1C002908F}"/>
              </a:ext>
            </a:extLst>
          </p:cNvPr>
          <p:cNvSpPr txBox="1"/>
          <p:nvPr/>
        </p:nvSpPr>
        <p:spPr>
          <a:xfrm>
            <a:off x="3213950" y="2809322"/>
            <a:ext cx="968822" cy="78461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5033" i="1" spc="-3" dirty="0">
                <a:latin typeface="Times New Roman"/>
                <a:cs typeface="Times New Roman"/>
              </a:rPr>
              <a:t>P</a:t>
            </a:r>
            <a:r>
              <a:rPr sz="5033" i="1" spc="355" dirty="0">
                <a:latin typeface="Times New Roman"/>
                <a:cs typeface="Times New Roman"/>
              </a:rPr>
              <a:t> </a:t>
            </a:r>
            <a:r>
              <a:rPr sz="5033" spc="-3" dirty="0">
                <a:latin typeface="Symbol"/>
                <a:cs typeface="Symbol"/>
              </a:rPr>
              <a:t></a:t>
            </a:r>
            <a:endParaRPr sz="5033">
              <a:latin typeface="Symbol"/>
              <a:cs typeface="Symbo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CE81CB1C-82D6-E746-A83B-BFE6046F4BE3}"/>
              </a:ext>
            </a:extLst>
          </p:cNvPr>
          <p:cNvSpPr txBox="1"/>
          <p:nvPr/>
        </p:nvSpPr>
        <p:spPr>
          <a:xfrm>
            <a:off x="5731883" y="2286321"/>
            <a:ext cx="264154" cy="78461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5033" i="1" spc="-3" dirty="0">
                <a:latin typeface="Times New Roman"/>
                <a:cs typeface="Times New Roman"/>
              </a:rPr>
              <a:t>r</a:t>
            </a:r>
            <a:endParaRPr sz="5033">
              <a:latin typeface="Times New Roman"/>
              <a:cs typeface="Times New Roman"/>
            </a:endParaRP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B75B6795-E465-9546-A8C4-D305E50001B5}"/>
              </a:ext>
            </a:extLst>
          </p:cNvPr>
          <p:cNvSpPr txBox="1"/>
          <p:nvPr/>
        </p:nvSpPr>
        <p:spPr>
          <a:xfrm>
            <a:off x="5102816" y="2841072"/>
            <a:ext cx="1108600" cy="4568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  <a:tabLst>
                <a:tab pos="812870" algn="l"/>
              </a:tabLst>
            </a:pPr>
            <a:r>
              <a:rPr sz="2911" i="1" spc="167" dirty="0">
                <a:latin typeface="Times New Roman"/>
                <a:cs typeface="Times New Roman"/>
              </a:rPr>
              <a:t>u</a:t>
            </a:r>
            <a:r>
              <a:rPr sz="2911" spc="-106" dirty="0">
                <a:latin typeface="Symbol"/>
                <a:cs typeface="Symbol"/>
              </a:rPr>
              <a:t></a:t>
            </a:r>
            <a:r>
              <a:rPr sz="2911" spc="-3" dirty="0">
                <a:latin typeface="Times New Roman"/>
                <a:cs typeface="Times New Roman"/>
              </a:rPr>
              <a:t>1</a:t>
            </a:r>
            <a:r>
              <a:rPr sz="2911" dirty="0">
                <a:latin typeface="Times New Roman"/>
                <a:cs typeface="Times New Roman"/>
              </a:rPr>
              <a:t>	</a:t>
            </a:r>
            <a:r>
              <a:rPr sz="4366" i="1" spc="-4" baseline="18518" dirty="0">
                <a:latin typeface="Times New Roman"/>
                <a:cs typeface="Times New Roman"/>
              </a:rPr>
              <a:t>ui</a:t>
            </a:r>
            <a:endParaRPr sz="4366" baseline="18518">
              <a:latin typeface="Times New Roman"/>
              <a:cs typeface="Times New Roman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1E7692C6-944F-5846-9024-F4779D20CF44}"/>
              </a:ext>
            </a:extLst>
          </p:cNvPr>
          <p:cNvSpPr txBox="1"/>
          <p:nvPr/>
        </p:nvSpPr>
        <p:spPr>
          <a:xfrm>
            <a:off x="5111137" y="2125910"/>
            <a:ext cx="200234" cy="4568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911" i="1" spc="-3" dirty="0">
                <a:latin typeface="Times New Roman"/>
                <a:cs typeface="Times New Roman"/>
              </a:rPr>
              <a:t>n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9DA5C81F-52A2-8648-8A41-F816C87FA84F}"/>
              </a:ext>
            </a:extLst>
          </p:cNvPr>
          <p:cNvSpPr txBox="1">
            <a:spLocks/>
          </p:cNvSpPr>
          <p:nvPr/>
        </p:nvSpPr>
        <p:spPr>
          <a:xfrm>
            <a:off x="4363912" y="2092493"/>
            <a:ext cx="698892" cy="1173861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</a:pPr>
            <a:r>
              <a:rPr lang="ru-RU" sz="7580" kern="0" spc="-24" dirty="0">
                <a:solidFill>
                  <a:schemeClr val="tx1"/>
                </a:solidFill>
                <a:latin typeface="Symbol"/>
                <a:cs typeface="Symbol"/>
              </a:rPr>
              <a:t></a:t>
            </a:r>
            <a:endParaRPr lang="ru-RU" sz="7580" kern="0" dirty="0">
              <a:solidFill>
                <a:schemeClr val="tx1"/>
              </a:solidFill>
              <a:latin typeface="Symbol"/>
              <a:cs typeface="Symbol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2FA86CAD-F5C1-1144-87A8-852B4A737742}"/>
              </a:ext>
            </a:extLst>
          </p:cNvPr>
          <p:cNvSpPr txBox="1"/>
          <p:nvPr/>
        </p:nvSpPr>
        <p:spPr>
          <a:xfrm>
            <a:off x="5152742" y="3293894"/>
            <a:ext cx="335006" cy="78461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5033" i="1" spc="-3" dirty="0">
                <a:latin typeface="Times New Roman"/>
                <a:cs typeface="Times New Roman"/>
              </a:rPr>
              <a:t>n</a:t>
            </a:r>
            <a:endParaRPr sz="5033">
              <a:latin typeface="Times New Roman"/>
              <a:cs typeface="Times New Roman"/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6DCC8C41-7E4A-DE44-9A7D-BAB310726B3F}"/>
              </a:ext>
            </a:extLst>
          </p:cNvPr>
          <p:cNvSpPr/>
          <p:nvPr/>
        </p:nvSpPr>
        <p:spPr>
          <a:xfrm>
            <a:off x="4341656" y="3285726"/>
            <a:ext cx="1958823" cy="0"/>
          </a:xfrm>
          <a:custGeom>
            <a:avLst/>
            <a:gdLst/>
            <a:ahLst/>
            <a:cxnLst/>
            <a:rect l="l" t="t" r="r" b="b"/>
            <a:pathLst>
              <a:path w="3230245">
                <a:moveTo>
                  <a:pt x="0" y="0"/>
                </a:moveTo>
                <a:lnTo>
                  <a:pt x="3230111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23B2E210-0789-5C4D-9E57-E701F495611F}"/>
              </a:ext>
            </a:extLst>
          </p:cNvPr>
          <p:cNvSpPr/>
          <p:nvPr/>
        </p:nvSpPr>
        <p:spPr>
          <a:xfrm>
            <a:off x="3714961" y="3752062"/>
            <a:ext cx="686157" cy="1130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0966297A-C319-8745-ADD0-2D0F690CED7F}"/>
              </a:ext>
            </a:extLst>
          </p:cNvPr>
          <p:cNvSpPr txBox="1"/>
          <p:nvPr/>
        </p:nvSpPr>
        <p:spPr>
          <a:xfrm>
            <a:off x="4001345" y="4945062"/>
            <a:ext cx="587609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spc="-9" dirty="0">
                <a:latin typeface="Arial"/>
                <a:cs typeface="Arial"/>
              </a:rPr>
              <a:t>i</a:t>
            </a:r>
            <a:r>
              <a:rPr sz="2486" spc="-67" dirty="0">
                <a:latin typeface="Arial"/>
                <a:cs typeface="Arial"/>
              </a:rPr>
              <a:t>tem</a:t>
            </a:r>
            <a:endParaRPr sz="2486">
              <a:latin typeface="Arial"/>
              <a:cs typeface="Arial"/>
            </a:endParaRP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E1BDB927-1827-1B40-9F4C-1F199C4E8A2A}"/>
              </a:ext>
            </a:extLst>
          </p:cNvPr>
          <p:cNvSpPr/>
          <p:nvPr/>
        </p:nvSpPr>
        <p:spPr>
          <a:xfrm>
            <a:off x="5283993" y="4165090"/>
            <a:ext cx="773688" cy="765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EADED1AC-127A-944D-888F-B696C4CA5D1D}"/>
              </a:ext>
            </a:extLst>
          </p:cNvPr>
          <p:cNvSpPr txBox="1"/>
          <p:nvPr/>
        </p:nvSpPr>
        <p:spPr>
          <a:xfrm>
            <a:off x="5511511" y="5015021"/>
            <a:ext cx="1961134" cy="1146407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indent="-385" algn="ctr">
              <a:lnSpc>
                <a:spcPts val="2899"/>
              </a:lnSpc>
              <a:spcBef>
                <a:spcPts val="240"/>
              </a:spcBef>
              <a:tabLst>
                <a:tab pos="1713535" algn="l"/>
              </a:tabLst>
            </a:pPr>
            <a:r>
              <a:rPr sz="2486" spc="-118" dirty="0">
                <a:latin typeface="Arial"/>
                <a:cs typeface="Arial"/>
              </a:rPr>
              <a:t>количество  </a:t>
            </a:r>
            <a:r>
              <a:rPr sz="2486" spc="-36" dirty="0">
                <a:latin typeface="Arial"/>
                <a:cs typeface="Arial"/>
              </a:rPr>
              <a:t>п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288" dirty="0">
                <a:latin typeface="Arial"/>
                <a:cs typeface="Arial"/>
              </a:rPr>
              <a:t>л</a:t>
            </a:r>
            <a:r>
              <a:rPr sz="2486" spc="-261" dirty="0">
                <a:latin typeface="Arial"/>
                <a:cs typeface="Arial"/>
              </a:rPr>
              <a:t>ь</a:t>
            </a:r>
            <a:r>
              <a:rPr sz="2486" spc="-170" dirty="0">
                <a:latin typeface="Arial"/>
                <a:cs typeface="Arial"/>
              </a:rPr>
              <a:t>з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267" dirty="0">
                <a:latin typeface="Arial"/>
                <a:cs typeface="Arial"/>
              </a:rPr>
              <a:t>в</a:t>
            </a:r>
            <a:r>
              <a:rPr sz="2486" spc="-282" dirty="0">
                <a:latin typeface="Arial"/>
                <a:cs typeface="Arial"/>
              </a:rPr>
              <a:t>а</a:t>
            </a:r>
            <a:r>
              <a:rPr sz="2486" spc="-36" dirty="0">
                <a:latin typeface="Arial"/>
                <a:cs typeface="Arial"/>
              </a:rPr>
              <a:t>т</a:t>
            </a:r>
            <a:r>
              <a:rPr sz="2486" spc="-170" dirty="0">
                <a:latin typeface="Arial"/>
                <a:cs typeface="Arial"/>
              </a:rPr>
              <a:t>елей  </a:t>
            </a:r>
            <a:r>
              <a:rPr sz="2486" spc="-97" dirty="0">
                <a:latin typeface="Arial"/>
                <a:cs typeface="Arial"/>
              </a:rPr>
              <a:t>оценивших	</a:t>
            </a:r>
            <a:r>
              <a:rPr sz="2486" spc="-6" dirty="0">
                <a:latin typeface="Arial"/>
                <a:cs typeface="Arial"/>
              </a:rPr>
              <a:t>i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DED7674A-1604-4C47-84A5-F2CF4F27D315}"/>
              </a:ext>
            </a:extLst>
          </p:cNvPr>
          <p:cNvSpPr txBox="1"/>
          <p:nvPr/>
        </p:nvSpPr>
        <p:spPr>
          <a:xfrm>
            <a:off x="6749610" y="3290927"/>
            <a:ext cx="2950365" cy="77441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algn="ctr">
              <a:spcBef>
                <a:spcPts val="73"/>
              </a:spcBef>
            </a:pPr>
            <a:r>
              <a:rPr sz="2486" spc="-82" dirty="0">
                <a:latin typeface="Arial"/>
                <a:cs typeface="Arial"/>
              </a:rPr>
              <a:t>рейтинг</a:t>
            </a:r>
            <a:r>
              <a:rPr sz="2486" spc="-27" dirty="0">
                <a:latin typeface="Arial"/>
                <a:cs typeface="Arial"/>
              </a:rPr>
              <a:t> </a:t>
            </a:r>
            <a:r>
              <a:rPr sz="2486" spc="-170" dirty="0">
                <a:latin typeface="Arial"/>
                <a:cs typeface="Arial"/>
              </a:rPr>
              <a:t>пользователя</a:t>
            </a:r>
            <a:endParaRPr sz="2486" dirty="0">
              <a:latin typeface="Arial"/>
              <a:cs typeface="Arial"/>
            </a:endParaRPr>
          </a:p>
          <a:p>
            <a:pPr algn="ctr"/>
            <a:r>
              <a:rPr sz="2486" spc="-133" dirty="0">
                <a:latin typeface="Arial"/>
                <a:cs typeface="Arial"/>
              </a:rPr>
              <a:t>u </a:t>
            </a:r>
            <a:r>
              <a:rPr sz="2486" spc="-243" dirty="0">
                <a:latin typeface="Arial"/>
                <a:cs typeface="Arial"/>
              </a:rPr>
              <a:t>для </a:t>
            </a:r>
            <a:r>
              <a:rPr sz="2486" spc="-170" dirty="0">
                <a:latin typeface="Arial"/>
                <a:cs typeface="Arial"/>
              </a:rPr>
              <a:t>товара</a:t>
            </a:r>
            <a:r>
              <a:rPr sz="2486" spc="-82" dirty="0">
                <a:latin typeface="Arial"/>
                <a:cs typeface="Arial"/>
              </a:rPr>
              <a:t> </a:t>
            </a:r>
            <a:r>
              <a:rPr sz="2486" spc="-6" dirty="0">
                <a:latin typeface="Arial"/>
                <a:cs typeface="Arial"/>
              </a:rPr>
              <a:t>i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FAD41BD5-D09A-0B45-B35C-8A7BBBD4F773}"/>
              </a:ext>
            </a:extLst>
          </p:cNvPr>
          <p:cNvSpPr/>
          <p:nvPr/>
        </p:nvSpPr>
        <p:spPr>
          <a:xfrm>
            <a:off x="6334876" y="2799280"/>
            <a:ext cx="1283498" cy="370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4586737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2411396A-F566-2747-9A1B-3644939A9EBF}" vid="{5E058FCC-8E5E-2D40-AF79-CB6EB71009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317</TotalTime>
  <Words>1312</Words>
  <Application>Microsoft Macintosh PowerPoint</Application>
  <PresentationFormat>Widescreen</PresentationFormat>
  <Paragraphs>403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Symbol</vt:lpstr>
      <vt:lpstr>Times New Roman</vt:lpstr>
      <vt:lpstr>Trebuchet MS</vt:lpstr>
      <vt:lpstr>Wingdings</vt:lpstr>
      <vt:lpstr>NPL</vt:lpstr>
      <vt:lpstr>Неперсональные рекомендации</vt:lpstr>
      <vt:lpstr>Неперсональные</vt:lpstr>
      <vt:lpstr>Рейтинги kinopoisk.ru</vt:lpstr>
      <vt:lpstr>Рейтинги кинокритиков</vt:lpstr>
      <vt:lpstr>Рейтинги amazon.com</vt:lpstr>
      <vt:lpstr>Проблемы с рейтингами</vt:lpstr>
      <vt:lpstr>Средний рейтинг</vt:lpstr>
      <vt:lpstr>Явный рейтинг</vt:lpstr>
      <vt:lpstr>Средний рейтинг</vt:lpstr>
      <vt:lpstr>Топ по среднему на Amazon</vt:lpstr>
      <vt:lpstr>Проблема</vt:lpstr>
      <vt:lpstr>Регуляризация среднего</vt:lpstr>
      <vt:lpstr>Лайки и дизлайки</vt:lpstr>
      <vt:lpstr>Рекомендации на evanmiller.org</vt:lpstr>
      <vt:lpstr>Проблема</vt:lpstr>
      <vt:lpstr>Вероятность лайка</vt:lpstr>
      <vt:lpstr>Распределение Бернулли</vt:lpstr>
      <vt:lpstr>Сумма независимых величин</vt:lpstr>
      <vt:lpstr>Нормальное распределение</vt:lpstr>
      <vt:lpstr>Приблизим нормальным</vt:lpstr>
      <vt:lpstr>Доверительный интервал</vt:lpstr>
      <vt:lpstr>Доверительный интервал</vt:lpstr>
      <vt:lpstr>Доверительный интервал</vt:lpstr>
      <vt:lpstr>Доверительный интервал</vt:lpstr>
      <vt:lpstr>Учитываем уверенность</vt:lpstr>
      <vt:lpstr>Ранжирование на reddit.com</vt:lpstr>
      <vt:lpstr>PowerPoint Presentation</vt:lpstr>
      <vt:lpstr>Ранжирующая функция</vt:lpstr>
      <vt:lpstr>Естественное устаревание</vt:lpstr>
      <vt:lpstr>Логарифмы линеаризуют</vt:lpstr>
      <vt:lpstr>Неперсональное ранжирование</vt:lpstr>
      <vt:lpstr>Неперсональные рекомендации  в ozon.ru</vt:lpstr>
      <vt:lpstr>Рекомендации к товару</vt:lpstr>
      <vt:lpstr>Наивный подход</vt:lpstr>
      <vt:lpstr>Наивный подход</vt:lpstr>
      <vt:lpstr>Мера Жаккара для множеств</vt:lpstr>
      <vt:lpstr>В нашем случае</vt:lpstr>
      <vt:lpstr>В нашем случае</vt:lpstr>
      <vt:lpstr>Пример расчета</vt:lpstr>
      <vt:lpstr>Пример расчета</vt:lpstr>
      <vt:lpstr>Алгоритмическая сложность</vt:lpstr>
      <vt:lpstr>Алгоритмическая сложность</vt:lpstr>
      <vt:lpstr>Оптимальный алгоритм</vt:lpstr>
      <vt:lpstr>Считаем на MapReduce</vt:lpstr>
      <vt:lpstr>Считаем на MapReduce</vt:lpstr>
      <vt:lpstr>Считаем на MapReduce</vt:lpstr>
      <vt:lpstr>Мы сделали на Hive</vt:lpstr>
      <vt:lpstr>Архитектура платформы</vt:lpstr>
      <vt:lpstr>Формула успеха</vt:lpstr>
      <vt:lpstr>Визуализируйте рекомендации!</vt:lpstr>
      <vt:lpstr>Визуализируйте рекомендации!</vt:lpstr>
      <vt:lpstr>Это не сложно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Неперсональные</dc:title>
  <dc:creator>Andrey Zimovnov</dc:creator>
  <cp:lastModifiedBy>Andrey Zimovnov</cp:lastModifiedBy>
  <cp:revision>38</cp:revision>
  <dcterms:created xsi:type="dcterms:W3CDTF">2018-11-02T16:08:50Z</dcterms:created>
  <dcterms:modified xsi:type="dcterms:W3CDTF">2018-11-02T21:36:34Z</dcterms:modified>
</cp:coreProperties>
</file>